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73" r:id="rId3"/>
    <p:sldId id="331" r:id="rId4"/>
    <p:sldId id="351" r:id="rId5"/>
    <p:sldId id="269" r:id="rId6"/>
    <p:sldId id="272" r:id="rId7"/>
    <p:sldId id="277" r:id="rId8"/>
    <p:sldId id="283" r:id="rId9"/>
    <p:sldId id="282" r:id="rId10"/>
    <p:sldId id="332" r:id="rId11"/>
    <p:sldId id="333" r:id="rId12"/>
    <p:sldId id="334" r:id="rId13"/>
    <p:sldId id="335" r:id="rId14"/>
    <p:sldId id="337" r:id="rId15"/>
    <p:sldId id="338" r:id="rId16"/>
    <p:sldId id="339" r:id="rId17"/>
    <p:sldId id="340" r:id="rId18"/>
    <p:sldId id="336" r:id="rId19"/>
    <p:sldId id="286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06" r:id="rId28"/>
    <p:sldId id="304" r:id="rId29"/>
    <p:sldId id="300" r:id="rId30"/>
    <p:sldId id="302" r:id="rId31"/>
    <p:sldId id="348" r:id="rId32"/>
    <p:sldId id="352" r:id="rId33"/>
    <p:sldId id="349" r:id="rId34"/>
    <p:sldId id="299" r:id="rId35"/>
    <p:sldId id="291" r:id="rId36"/>
    <p:sldId id="353" r:id="rId37"/>
    <p:sldId id="350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AA"/>
    <a:srgbClr val="11208B"/>
    <a:srgbClr val="00A550"/>
    <a:srgbClr val="054797"/>
    <a:srgbClr val="2F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9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C0D00-9917-4E44-8190-3832B845CB05}" type="datetimeFigureOut">
              <a:rPr lang="pl-PL" smtClean="0"/>
              <a:t>2019-10-10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DED05-F1AF-45FE-8878-15932714DC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58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DED05-F1AF-45FE-8878-15932714DCE6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68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3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8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6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2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0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1F3D-F23C-5B44-BD22-EDD8897649A2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5E35-6D06-C948-8CA1-F3385EAC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9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o.umk.pl/kandydat/" TargetMode="Externa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031" y="4932143"/>
            <a:ext cx="8138034" cy="158504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4000"/>
              </a:lnSpc>
              <a:tabLst/>
            </a:pPr>
            <a:r>
              <a:rPr lang="pl-PL" altLang="zh-CN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Wydział Nauk o Ziemi</a:t>
            </a:r>
          </a:p>
          <a:p>
            <a:pPr>
              <a:lnSpc>
                <a:spcPts val="4000"/>
              </a:lnSpc>
              <a:tabLst/>
            </a:pPr>
            <a:r>
              <a:rPr lang="pl-PL" altLang="zh-CN" sz="28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i Gospodarki Przestrzennej                              </a:t>
            </a:r>
          </a:p>
          <a:p>
            <a:pPr>
              <a:lnSpc>
                <a:spcPts val="4000"/>
              </a:lnSpc>
              <a:tabLst/>
            </a:pPr>
            <a:r>
              <a:rPr lang="pl-PL" altLang="zh-CN" sz="2800" b="1" i="1" dirty="0" smtClean="0">
                <a:solidFill>
                  <a:srgbClr val="92D050"/>
                </a:solidFill>
                <a:latin typeface="Calibri" pitchFamily="18" charset="0"/>
                <a:cs typeface="Calibri" pitchFamily="18" charset="0"/>
              </a:rPr>
              <a:t>Ziemia inspiruje!</a:t>
            </a:r>
            <a:endParaRPr lang="en-US" altLang="zh-CN" sz="2800" b="1" i="1" dirty="0" smtClean="0">
              <a:solidFill>
                <a:srgbClr val="92D050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96" y="433042"/>
            <a:ext cx="2100106" cy="200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0000" y="0"/>
            <a:ext cx="5486401" cy="5981699"/>
          </a:xfrm>
          <a:prstGeom prst="rect">
            <a:avLst/>
          </a:prstGeom>
        </p:spPr>
      </p:pic>
      <p:sp>
        <p:nvSpPr>
          <p:cNvPr id="9" name="Elipsa 8"/>
          <p:cNvSpPr/>
          <p:nvPr/>
        </p:nvSpPr>
        <p:spPr>
          <a:xfrm>
            <a:off x="6000750" y="1200150"/>
            <a:ext cx="2468880" cy="2411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7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2" name="Prostokąt 3"/>
          <p:cNvSpPr>
            <a:spLocks noChangeArrowheads="1"/>
          </p:cNvSpPr>
          <p:nvPr/>
        </p:nvSpPr>
        <p:spPr bwMode="auto">
          <a:xfrm>
            <a:off x="3687744" y="1108597"/>
            <a:ext cx="54562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altLang="zh-CN" sz="1600" b="1" dirty="0">
                <a:solidFill>
                  <a:srgbClr val="11208B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600" b="1" dirty="0" err="1">
                <a:solidFill>
                  <a:srgbClr val="11208B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600" b="1" dirty="0" smtClean="0">
                <a:solidFill>
                  <a:srgbClr val="11208B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pl-PL" sz="1700" b="1" dirty="0" smtClean="0">
              <a:solidFill>
                <a:srgbClr val="11208B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 smtClean="0">
                <a:solidFill>
                  <a:srgbClr val="054797"/>
                </a:solidFill>
              </a:rPr>
              <a:t> bezpłatne studia,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 smtClean="0">
                <a:solidFill>
                  <a:srgbClr val="054797"/>
                </a:solidFill>
              </a:rPr>
              <a:t> nowoczesne </a:t>
            </a:r>
            <a:r>
              <a:rPr lang="pl-PL" sz="1600" dirty="0">
                <a:solidFill>
                  <a:srgbClr val="054797"/>
                </a:solidFill>
              </a:rPr>
              <a:t>kierunki studiów, w tym unikalne kierunki  </a:t>
            </a:r>
            <a:r>
              <a:rPr lang="pl-PL" sz="1600" dirty="0" smtClean="0">
                <a:solidFill>
                  <a:srgbClr val="054797"/>
                </a:solidFill>
              </a:rPr>
              <a:t/>
            </a:r>
            <a:br>
              <a:rPr lang="pl-PL" sz="1600" dirty="0" smtClean="0">
                <a:solidFill>
                  <a:srgbClr val="054797"/>
                </a:solidFill>
              </a:rPr>
            </a:br>
            <a:r>
              <a:rPr lang="pl-PL" sz="1600" dirty="0" smtClean="0">
                <a:solidFill>
                  <a:srgbClr val="054797"/>
                </a:solidFill>
              </a:rPr>
              <a:t>    w </a:t>
            </a:r>
            <a:r>
              <a:rPr lang="pl-PL" sz="1600" dirty="0">
                <a:solidFill>
                  <a:srgbClr val="054797"/>
                </a:solidFill>
              </a:rPr>
              <a:t>Polsce i Europie,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programy studiów uzupełnione praktykami zawodowymi,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możliwość </a:t>
            </a:r>
            <a:r>
              <a:rPr lang="pl-PL" sz="1600" dirty="0" smtClean="0">
                <a:solidFill>
                  <a:srgbClr val="054797"/>
                </a:solidFill>
              </a:rPr>
              <a:t>rozwijania się </a:t>
            </a:r>
            <a:r>
              <a:rPr lang="pl-PL" sz="1600" dirty="0">
                <a:solidFill>
                  <a:srgbClr val="054797"/>
                </a:solidFill>
              </a:rPr>
              <a:t>w ramach </a:t>
            </a:r>
            <a:r>
              <a:rPr lang="pl-PL" sz="1600" dirty="0" smtClean="0">
                <a:solidFill>
                  <a:srgbClr val="054797"/>
                </a:solidFill>
              </a:rPr>
              <a:t>kilku </a:t>
            </a:r>
            <a:r>
              <a:rPr lang="pl-PL" sz="1600" dirty="0">
                <a:solidFill>
                  <a:srgbClr val="054797"/>
                </a:solidFill>
              </a:rPr>
              <a:t>Kół Naukowych,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możliwość wyjazdów na stypendia zagraniczne </a:t>
            </a:r>
            <a:br>
              <a:rPr lang="pl-PL" sz="1600" dirty="0">
                <a:solidFill>
                  <a:srgbClr val="054797"/>
                </a:solidFill>
              </a:rPr>
            </a:br>
            <a:r>
              <a:rPr lang="pl-PL" sz="1600" dirty="0" smtClean="0">
                <a:solidFill>
                  <a:srgbClr val="054797"/>
                </a:solidFill>
              </a:rPr>
              <a:t>   (</a:t>
            </a:r>
            <a:r>
              <a:rPr lang="pl-PL" sz="1600" dirty="0">
                <a:solidFill>
                  <a:srgbClr val="054797"/>
                </a:solidFill>
              </a:rPr>
              <a:t>w ramach programu ERASMUS+),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możliwość studiowania </a:t>
            </a:r>
            <a:r>
              <a:rPr lang="pl-PL" sz="1600" dirty="0" smtClean="0">
                <a:solidFill>
                  <a:srgbClr val="054797"/>
                </a:solidFill>
              </a:rPr>
              <a:t>na innych uczelniach w </a:t>
            </a:r>
            <a:r>
              <a:rPr lang="pl-PL" sz="1600" dirty="0">
                <a:solidFill>
                  <a:srgbClr val="054797"/>
                </a:solidFill>
              </a:rPr>
              <a:t>Polsce </a:t>
            </a:r>
            <a:br>
              <a:rPr lang="pl-PL" sz="1600" dirty="0">
                <a:solidFill>
                  <a:srgbClr val="054797"/>
                </a:solidFill>
              </a:rPr>
            </a:br>
            <a:r>
              <a:rPr lang="pl-PL" sz="1600" dirty="0" smtClean="0">
                <a:solidFill>
                  <a:srgbClr val="054797"/>
                </a:solidFill>
              </a:rPr>
              <a:t>   (</a:t>
            </a:r>
            <a:r>
              <a:rPr lang="pl-PL" sz="1600" dirty="0">
                <a:solidFill>
                  <a:srgbClr val="054797"/>
                </a:solidFill>
              </a:rPr>
              <a:t>w ramach programu MOST),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do dyspozycji studentów są zbiory biblioteki uniwersyteckiej, </a:t>
            </a:r>
            <a:r>
              <a:rPr lang="pl-PL" sz="1600" dirty="0" smtClean="0">
                <a:solidFill>
                  <a:srgbClr val="054797"/>
                </a:solidFill>
              </a:rPr>
              <a:t/>
            </a:r>
            <a:br>
              <a:rPr lang="pl-PL" sz="1600" dirty="0" smtClean="0">
                <a:solidFill>
                  <a:srgbClr val="054797"/>
                </a:solidFill>
              </a:rPr>
            </a:br>
            <a:r>
              <a:rPr lang="pl-PL" sz="1600" dirty="0" smtClean="0">
                <a:solidFill>
                  <a:srgbClr val="054797"/>
                </a:solidFill>
              </a:rPr>
              <a:t>   nowoczesne </a:t>
            </a:r>
            <a:r>
              <a:rPr lang="pl-PL" sz="1600" dirty="0">
                <a:solidFill>
                  <a:srgbClr val="054797"/>
                </a:solidFill>
              </a:rPr>
              <a:t>pracownie komputerowe oraz </a:t>
            </a:r>
            <a:r>
              <a:rPr lang="pl-PL" sz="1600" dirty="0" err="1" smtClean="0">
                <a:solidFill>
                  <a:srgbClr val="054797"/>
                </a:solidFill>
              </a:rPr>
              <a:t>WiFi</a:t>
            </a:r>
            <a:r>
              <a:rPr lang="pl-PL" sz="1600" dirty="0" smtClean="0">
                <a:solidFill>
                  <a:srgbClr val="054797"/>
                </a:solidFill>
              </a:rPr>
              <a:t>,</a:t>
            </a:r>
            <a:endParaRPr lang="pl-PL" sz="1600" dirty="0">
              <a:solidFill>
                <a:srgbClr val="054797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fantastyczna </a:t>
            </a:r>
            <a:r>
              <a:rPr lang="pl-PL" sz="1600" dirty="0" smtClean="0">
                <a:solidFill>
                  <a:srgbClr val="054797"/>
                </a:solidFill>
              </a:rPr>
              <a:t>atmosfera,</a:t>
            </a:r>
            <a:endParaRPr lang="pl-PL" sz="1600" dirty="0">
              <a:solidFill>
                <a:srgbClr val="054797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otwarci i przyjaźni wykładowcy,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sprawnie i profesjonalnie działająca administracja,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możliwość realizacji pasji i indywidualnych zainteresowań,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sz="1600" dirty="0">
                <a:solidFill>
                  <a:srgbClr val="054797"/>
                </a:solidFill>
              </a:rPr>
              <a:t> możliwość przeżycia przygody życia.</a:t>
            </a:r>
          </a:p>
        </p:txBody>
      </p:sp>
    </p:spTree>
    <p:extLst>
      <p:ext uri="{BB962C8B-B14F-4D97-AF65-F5344CB8AC3E}">
        <p14:creationId xmlns:p14="http://schemas.microsoft.com/office/powerpoint/2010/main" val="40888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3511551" y="792834"/>
            <a:ext cx="3238877" cy="720254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400" dirty="0" smtClean="0">
                <a:solidFill>
                  <a:srgbClr val="054797"/>
                </a:solidFill>
              </a:rPr>
              <a:t>KIERUNKI STUDIÓW</a:t>
            </a:r>
            <a:endParaRPr lang="en-US" sz="2400" dirty="0" smtClean="0">
              <a:solidFill>
                <a:srgbClr val="054797"/>
              </a:solidFill>
            </a:endParaRPr>
          </a:p>
        </p:txBody>
      </p:sp>
      <p:sp>
        <p:nvSpPr>
          <p:cNvPr id="22" name="Prostokąt 3"/>
          <p:cNvSpPr>
            <a:spLocks noChangeArrowheads="1"/>
          </p:cNvSpPr>
          <p:nvPr/>
        </p:nvSpPr>
        <p:spPr bwMode="auto">
          <a:xfrm>
            <a:off x="3647552" y="1413028"/>
            <a:ext cx="5496448" cy="473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pl-PL" b="1" u="sng" dirty="0">
                <a:solidFill>
                  <a:srgbClr val="054797"/>
                </a:solidFill>
              </a:rPr>
              <a:t>Studia I </a:t>
            </a:r>
            <a:r>
              <a:rPr lang="pl-PL" b="1" u="sng" dirty="0" smtClean="0">
                <a:solidFill>
                  <a:srgbClr val="054797"/>
                </a:solidFill>
              </a:rPr>
              <a:t>stopnia (licencjackie): </a:t>
            </a:r>
            <a:endParaRPr lang="pl-PL" b="1" u="sng" dirty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geografia</a:t>
            </a:r>
            <a:r>
              <a:rPr lang="pl-PL" dirty="0" smtClean="0">
                <a:solidFill>
                  <a:srgbClr val="054797"/>
                </a:solidFill>
              </a:rPr>
              <a:t>,</a:t>
            </a:r>
            <a:endParaRPr lang="pl-PL" sz="1600" dirty="0" smtClean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turystyka i </a:t>
            </a:r>
            <a:r>
              <a:rPr lang="pl-PL" dirty="0" smtClean="0">
                <a:solidFill>
                  <a:srgbClr val="054797"/>
                </a:solidFill>
              </a:rPr>
              <a:t>rekreacja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</a:t>
            </a:r>
            <a:r>
              <a:rPr lang="pl-PL" dirty="0" err="1" smtClean="0">
                <a:solidFill>
                  <a:srgbClr val="054797"/>
                </a:solidFill>
              </a:rPr>
              <a:t>tourism</a:t>
            </a:r>
            <a:r>
              <a:rPr lang="pl-PL" dirty="0" smtClean="0">
                <a:solidFill>
                  <a:srgbClr val="054797"/>
                </a:solidFill>
              </a:rPr>
              <a:t> management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sz="1600" dirty="0" smtClean="0">
                <a:solidFill>
                  <a:srgbClr val="054797"/>
                </a:solidFill>
              </a:rPr>
              <a:t> </a:t>
            </a:r>
            <a:r>
              <a:rPr lang="pl-PL" dirty="0" smtClean="0">
                <a:solidFill>
                  <a:srgbClr val="054797"/>
                </a:solidFill>
              </a:rPr>
              <a:t>sport i </a:t>
            </a:r>
            <a:r>
              <a:rPr lang="pl-PL" dirty="0" err="1" smtClean="0">
                <a:solidFill>
                  <a:srgbClr val="054797"/>
                </a:solidFill>
              </a:rPr>
              <a:t>wellness</a:t>
            </a:r>
            <a:endParaRPr lang="pl-PL" dirty="0" smtClean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endParaRPr lang="pl-PL" sz="1000" dirty="0" smtClean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</a:pPr>
            <a:r>
              <a:rPr lang="pl-PL" b="1" u="sng" dirty="0" smtClean="0">
                <a:solidFill>
                  <a:srgbClr val="054797"/>
                </a:solidFill>
              </a:rPr>
              <a:t>Studia I stopnia (inżynierskie): 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 gospodarka przestrzenna,</a:t>
            </a:r>
          </a:p>
          <a:p>
            <a:pPr>
              <a:spcAft>
                <a:spcPts val="300"/>
              </a:spcAft>
            </a:pPr>
            <a:endParaRPr lang="pl-PL" sz="1000" dirty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</a:pPr>
            <a:r>
              <a:rPr lang="pl-PL" b="1" u="sng" dirty="0">
                <a:solidFill>
                  <a:srgbClr val="054797"/>
                </a:solidFill>
              </a:rPr>
              <a:t>Studia II </a:t>
            </a:r>
            <a:r>
              <a:rPr lang="pl-PL" b="1" u="sng" dirty="0" smtClean="0">
                <a:solidFill>
                  <a:srgbClr val="054797"/>
                </a:solidFill>
              </a:rPr>
              <a:t>stopnia (magisterskie):</a:t>
            </a:r>
            <a:endParaRPr lang="pl-PL" b="1" u="sng" dirty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geografia,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geoinformacja środowiskowa,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</a:t>
            </a:r>
            <a:r>
              <a:rPr lang="pl-PL" dirty="0" smtClean="0">
                <a:solidFill>
                  <a:srgbClr val="054797"/>
                </a:solidFill>
              </a:rPr>
              <a:t>turystyka i rekreacja,</a:t>
            </a:r>
          </a:p>
          <a:p>
            <a:pPr>
              <a:spcAft>
                <a:spcPts val="3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</a:t>
            </a:r>
            <a:r>
              <a:rPr lang="pl-PL" dirty="0" smtClean="0">
                <a:solidFill>
                  <a:srgbClr val="054797"/>
                </a:solidFill>
              </a:rPr>
              <a:t>gospodarka przestrzenna i </a:t>
            </a:r>
            <a:r>
              <a:rPr lang="pl-PL" dirty="0" err="1" smtClean="0">
                <a:solidFill>
                  <a:srgbClr val="054797"/>
                </a:solidFill>
              </a:rPr>
              <a:t>geozarządzanie</a:t>
            </a:r>
            <a:endParaRPr lang="pl-PL" dirty="0" smtClean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</a:pPr>
            <a:endParaRPr lang="pl-PL" sz="1000" dirty="0" smtClean="0">
              <a:solidFill>
                <a:srgbClr val="054797"/>
              </a:solidFill>
            </a:endParaRPr>
          </a:p>
          <a:p>
            <a:pPr>
              <a:spcAft>
                <a:spcPts val="300"/>
              </a:spcAft>
            </a:pPr>
            <a:r>
              <a:rPr lang="pl-PL" b="1" u="sng" dirty="0" smtClean="0">
                <a:solidFill>
                  <a:srgbClr val="054797"/>
                </a:solidFill>
              </a:rPr>
              <a:t>Studia III stopnia (doktoranckie)</a:t>
            </a:r>
          </a:p>
        </p:txBody>
      </p:sp>
    </p:spTree>
    <p:extLst>
      <p:ext uri="{BB962C8B-B14F-4D97-AF65-F5344CB8AC3E}">
        <p14:creationId xmlns:p14="http://schemas.microsoft.com/office/powerpoint/2010/main" val="8485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3574098" y="844490"/>
            <a:ext cx="5003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800" dirty="0" smtClean="0">
                <a:solidFill>
                  <a:srgbClr val="054797"/>
                </a:solidFill>
              </a:rPr>
              <a:t>GEOGRAFIA</a:t>
            </a:r>
            <a:endParaRPr lang="en-US" sz="2800" b="0" dirty="0" smtClean="0">
              <a:solidFill>
                <a:srgbClr val="054797"/>
              </a:solidFill>
            </a:endParaRPr>
          </a:p>
        </p:txBody>
      </p:sp>
      <p:sp>
        <p:nvSpPr>
          <p:cNvPr id="16" name="Prostokąt 3"/>
          <p:cNvSpPr>
            <a:spLocks noChangeArrowheads="1"/>
          </p:cNvSpPr>
          <p:nvPr/>
        </p:nvSpPr>
        <p:spPr bwMode="auto">
          <a:xfrm>
            <a:off x="3593426" y="1835090"/>
            <a:ext cx="55435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l-PL" b="1" u="sng" dirty="0">
                <a:solidFill>
                  <a:srgbClr val="054797"/>
                </a:solidFill>
              </a:rPr>
              <a:t>Dlaczego warto studiować: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kierunek </a:t>
            </a:r>
            <a:r>
              <a:rPr lang="pl-PL" dirty="0">
                <a:solidFill>
                  <a:srgbClr val="054797"/>
                </a:solidFill>
              </a:rPr>
              <a:t>z bogatymi tradycjami na toruńskim uniwersytecie,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pasjonujący kierunek studiów, łączący zagadnienia przyrodnicze oraz społeczne i gospodarcze,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bardzo</a:t>
            </a:r>
            <a:r>
              <a:rPr lang="pl-PL" dirty="0">
                <a:solidFill>
                  <a:srgbClr val="054797"/>
                </a:solidFill>
              </a:rPr>
              <a:t> urozmaicony program studiów,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liczne wyjazdy na ćwiczenia terenowe,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możliwość opanowania języka obcego na poziomie biegłości B2 Europejskiego Systemu Opisu Kształcenia Językowego Rady Europy oraz języka specjalistycznego w stopniu niezbędnym do wykonywania zawodu,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</a:rPr>
              <a:t> kierunek posiada akredytację </a:t>
            </a:r>
            <a:r>
              <a:rPr lang="pl-PL" dirty="0" smtClean="0">
                <a:solidFill>
                  <a:srgbClr val="054797"/>
                </a:solidFill>
              </a:rPr>
              <a:t>Polskiej </a:t>
            </a:r>
            <a:r>
              <a:rPr lang="pl-PL" dirty="0">
                <a:solidFill>
                  <a:srgbClr val="054797"/>
                </a:solidFill>
              </a:rPr>
              <a:t>Komisji </a:t>
            </a:r>
            <a:r>
              <a:rPr lang="pl-PL" dirty="0" smtClean="0">
                <a:solidFill>
                  <a:srgbClr val="054797"/>
                </a:solidFill>
              </a:rPr>
              <a:t>Akredytacyjnej.</a:t>
            </a:r>
            <a:endParaRPr lang="pl-PL" dirty="0">
              <a:solidFill>
                <a:srgbClr val="054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6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3762375" y="778724"/>
            <a:ext cx="5003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800" dirty="0" smtClean="0">
                <a:solidFill>
                  <a:srgbClr val="054797"/>
                </a:solidFill>
              </a:rPr>
              <a:t>Absolwenci GEOGRAFII</a:t>
            </a:r>
            <a:endParaRPr lang="en-US" sz="2800" dirty="0" smtClean="0">
              <a:solidFill>
                <a:srgbClr val="054797"/>
              </a:solidFill>
            </a:endParaRPr>
          </a:p>
        </p:txBody>
      </p:sp>
      <p:sp>
        <p:nvSpPr>
          <p:cNvPr id="22" name="Prostokąt 3"/>
          <p:cNvSpPr>
            <a:spLocks noChangeArrowheads="1"/>
          </p:cNvSpPr>
          <p:nvPr/>
        </p:nvSpPr>
        <p:spPr bwMode="auto">
          <a:xfrm>
            <a:off x="3593339" y="1532487"/>
            <a:ext cx="554355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l-PL" b="1" u="sng" dirty="0">
                <a:solidFill>
                  <a:srgbClr val="054797"/>
                </a:solidFill>
                <a:latin typeface="+mj-lt"/>
              </a:rPr>
              <a:t>Możliwości zatrudnienia jako: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  <a:latin typeface="+mj-lt"/>
              </a:rPr>
              <a:t> eksperci i specjaliści w administracji państwowej </a:t>
            </a:r>
            <a:br>
              <a:rPr lang="pl-PL" dirty="0">
                <a:solidFill>
                  <a:srgbClr val="054797"/>
                </a:solidFill>
                <a:latin typeface="+mj-lt"/>
              </a:rPr>
            </a:br>
            <a:r>
              <a:rPr lang="pl-PL" dirty="0">
                <a:solidFill>
                  <a:srgbClr val="054797"/>
                </a:solidFill>
                <a:latin typeface="+mj-lt"/>
              </a:rPr>
              <a:t>i samorządowej,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  <a:latin typeface="+mj-lt"/>
              </a:rPr>
              <a:t> eksperci w ośrodkach badawczych, urzędach statystycznych,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  <a:latin typeface="+mj-lt"/>
              </a:rPr>
              <a:t> konsultanci planów zagospodarowania przestrzennego,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  <a:latin typeface="+mj-lt"/>
              </a:rPr>
              <a:t> doradcy w dziedzinie gospodarki, ochrony środowiska, </a:t>
            </a: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>
                <a:solidFill>
                  <a:srgbClr val="054797"/>
                </a:solidFill>
                <a:latin typeface="+mj-lt"/>
              </a:rPr>
              <a:t> pracownicy w ośrodkach europejskich zajmujących się ochroną środowiska czy geografią ekonomiczną. </a:t>
            </a:r>
          </a:p>
        </p:txBody>
      </p:sp>
      <p:pic>
        <p:nvPicPr>
          <p:cNvPr id="23" name="Picture 2" descr="http://www.bip.torun.pl/files/foto/michal_zaleski_200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3481" y="4456520"/>
            <a:ext cx="14398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rostokąt 7"/>
          <p:cNvSpPr>
            <a:spLocks noChangeArrowheads="1"/>
          </p:cNvSpPr>
          <p:nvPr/>
        </p:nvSpPr>
        <p:spPr bwMode="auto">
          <a:xfrm rot="-5400000">
            <a:off x="4332287" y="5369342"/>
            <a:ext cx="2124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dirty="0">
                <a:solidFill>
                  <a:srgbClr val="054797"/>
                </a:solidFill>
              </a:rPr>
              <a:t>Źródło fotografii:</a:t>
            </a:r>
          </a:p>
          <a:p>
            <a:pPr algn="ctr"/>
            <a:r>
              <a:rPr lang="en-US" sz="1200" dirty="0">
                <a:solidFill>
                  <a:srgbClr val="054797"/>
                </a:solidFill>
              </a:rPr>
              <a:t>http://www.bip.torun.pl/</a:t>
            </a:r>
          </a:p>
        </p:txBody>
      </p:sp>
      <p:sp>
        <p:nvSpPr>
          <p:cNvPr id="26" name="Prostokąt 8"/>
          <p:cNvSpPr>
            <a:spLocks noChangeArrowheads="1"/>
          </p:cNvSpPr>
          <p:nvPr/>
        </p:nvSpPr>
        <p:spPr bwMode="auto">
          <a:xfrm>
            <a:off x="4572000" y="4903788"/>
            <a:ext cx="43319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rgbClr val="054797"/>
                </a:solidFill>
              </a:rPr>
              <a:t>Słynny absolwent </a:t>
            </a:r>
          </a:p>
          <a:p>
            <a:pPr algn="r"/>
            <a:r>
              <a:rPr lang="pl-PL" dirty="0">
                <a:solidFill>
                  <a:srgbClr val="054797"/>
                </a:solidFill>
              </a:rPr>
              <a:t>toruńskiej geografii:</a:t>
            </a:r>
            <a:r>
              <a:rPr lang="pl-PL" u="sng" dirty="0">
                <a:solidFill>
                  <a:srgbClr val="054797"/>
                </a:solidFill>
              </a:rPr>
              <a:t> </a:t>
            </a:r>
          </a:p>
          <a:p>
            <a:pPr algn="r"/>
            <a:endParaRPr lang="pl-PL" b="1" u="sng" dirty="0">
              <a:solidFill>
                <a:srgbClr val="054797"/>
              </a:solidFill>
            </a:endParaRPr>
          </a:p>
          <a:p>
            <a:pPr algn="r"/>
            <a:r>
              <a:rPr lang="pl-PL" b="1" u="sng" dirty="0">
                <a:solidFill>
                  <a:srgbClr val="054797"/>
                </a:solidFill>
              </a:rPr>
              <a:t>Michał Zaleski</a:t>
            </a:r>
          </a:p>
          <a:p>
            <a:pPr algn="r"/>
            <a:r>
              <a:rPr lang="pl-PL" dirty="0">
                <a:solidFill>
                  <a:srgbClr val="054797"/>
                </a:solidFill>
              </a:rPr>
              <a:t>Prezydent Miasta Torunia</a:t>
            </a:r>
          </a:p>
        </p:txBody>
      </p:sp>
    </p:spTree>
    <p:extLst>
      <p:ext uri="{BB962C8B-B14F-4D97-AF65-F5344CB8AC3E}">
        <p14:creationId xmlns:p14="http://schemas.microsoft.com/office/powerpoint/2010/main" val="26735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8" name="Tytuł 1"/>
          <p:cNvSpPr>
            <a:spLocks noGrp="1"/>
          </p:cNvSpPr>
          <p:nvPr>
            <p:ph type="title"/>
          </p:nvPr>
        </p:nvSpPr>
        <p:spPr>
          <a:xfrm>
            <a:off x="3444838" y="772664"/>
            <a:ext cx="5699162" cy="9906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054797"/>
                </a:solidFill>
              </a:rPr>
              <a:t>TURYSTYKA I REKREACJA</a:t>
            </a:r>
            <a:endParaRPr lang="en-US" sz="2800" dirty="0" smtClean="0">
              <a:solidFill>
                <a:srgbClr val="054797"/>
              </a:solidFill>
            </a:endParaRPr>
          </a:p>
        </p:txBody>
      </p:sp>
      <p:sp>
        <p:nvSpPr>
          <p:cNvPr id="29" name="Prostokąt 3"/>
          <p:cNvSpPr>
            <a:spLocks noChangeArrowheads="1"/>
          </p:cNvSpPr>
          <p:nvPr/>
        </p:nvSpPr>
        <p:spPr bwMode="auto">
          <a:xfrm>
            <a:off x="3444838" y="1474153"/>
            <a:ext cx="5699162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defRPr/>
            </a:pPr>
            <a:r>
              <a:rPr lang="pl-PL" b="1" u="sng" dirty="0">
                <a:solidFill>
                  <a:srgbClr val="054797"/>
                </a:solidFill>
              </a:rPr>
              <a:t>Dlaczego warto studiować: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rgbClr val="054797"/>
                </a:solidFill>
              </a:rPr>
              <a:t>bogata </a:t>
            </a:r>
            <a:r>
              <a:rPr lang="pl-PL" dirty="0">
                <a:solidFill>
                  <a:srgbClr val="054797"/>
                </a:solidFill>
              </a:rPr>
              <a:t>oferta dydaktyczna, która obejmuje takie dziedziny, jak: nauki przyrodnicze, społeczne, ekonomiczne i </a:t>
            </a:r>
            <a:r>
              <a:rPr lang="pl-PL" dirty="0" smtClean="0">
                <a:solidFill>
                  <a:srgbClr val="054797"/>
                </a:solidFill>
              </a:rPr>
              <a:t>prawne;</a:t>
            </a:r>
            <a:endParaRPr lang="pl-PL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dirty="0">
                <a:solidFill>
                  <a:srgbClr val="054797"/>
                </a:solidFill>
              </a:rPr>
              <a:t>n</a:t>
            </a:r>
            <a:r>
              <a:rPr lang="pl-PL" dirty="0" smtClean="0">
                <a:solidFill>
                  <a:srgbClr val="054797"/>
                </a:solidFill>
              </a:rPr>
              <a:t>a studiach I stopnia do </a:t>
            </a:r>
            <a:r>
              <a:rPr lang="pl-PL" dirty="0">
                <a:solidFill>
                  <a:srgbClr val="054797"/>
                </a:solidFill>
              </a:rPr>
              <a:t>wyboru 2 specjalności: </a:t>
            </a:r>
            <a:r>
              <a:rPr lang="pl-PL" b="1" dirty="0">
                <a:solidFill>
                  <a:srgbClr val="054797"/>
                </a:solidFill>
              </a:rPr>
              <a:t>krajoznawstwo i obsługa </a:t>
            </a:r>
            <a:r>
              <a:rPr lang="pl-PL" b="1" spc="-30" dirty="0">
                <a:solidFill>
                  <a:srgbClr val="054797"/>
                </a:solidFill>
              </a:rPr>
              <a:t>ruchu turystycznego</a:t>
            </a:r>
            <a:r>
              <a:rPr lang="pl-PL" spc="-30" dirty="0">
                <a:solidFill>
                  <a:srgbClr val="054797"/>
                </a:solidFill>
              </a:rPr>
              <a:t> oraz </a:t>
            </a:r>
            <a:r>
              <a:rPr lang="pl-PL" b="1" spc="-30" dirty="0">
                <a:solidFill>
                  <a:srgbClr val="054797"/>
                </a:solidFill>
              </a:rPr>
              <a:t>animacja sportu i </a:t>
            </a:r>
            <a:r>
              <a:rPr lang="pl-PL" b="1" spc="-30" dirty="0" smtClean="0">
                <a:solidFill>
                  <a:srgbClr val="054797"/>
                </a:solidFill>
              </a:rPr>
              <a:t>rekreacji</a:t>
            </a:r>
            <a:r>
              <a:rPr lang="pl-PL" spc="-30" dirty="0" smtClean="0">
                <a:solidFill>
                  <a:srgbClr val="054797"/>
                </a:solidFill>
              </a:rPr>
              <a:t>,</a:t>
            </a:r>
            <a:endParaRPr lang="pl-PL" spc="-30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rgbClr val="054797"/>
                </a:solidFill>
              </a:rPr>
              <a:t>program </a:t>
            </a:r>
            <a:r>
              <a:rPr lang="pl-PL" dirty="0">
                <a:solidFill>
                  <a:srgbClr val="054797"/>
                </a:solidFill>
              </a:rPr>
              <a:t>studiów uzupełniony praktykami zawodowymi,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rgbClr val="054797"/>
                </a:solidFill>
              </a:rPr>
              <a:t>możliwość </a:t>
            </a:r>
            <a:r>
              <a:rPr lang="pl-PL" dirty="0">
                <a:solidFill>
                  <a:srgbClr val="054797"/>
                </a:solidFill>
              </a:rPr>
              <a:t>opanowania języka obcego na poziomie biegłości B2 Europejskiego Systemu Opisu Kształcenia Językowego Rady Europy oraz języka specjalistycznego w stopniu niezbędnym do wykonywania zawodu,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rgbClr val="054797"/>
                </a:solidFill>
              </a:rPr>
              <a:t>możliwość </a:t>
            </a:r>
            <a:r>
              <a:rPr lang="pl-PL" dirty="0">
                <a:solidFill>
                  <a:srgbClr val="054797"/>
                </a:solidFill>
              </a:rPr>
              <a:t>rozwinięcia praktycznych umiejętności pozwalających na aktywną działalność zawodową </a:t>
            </a:r>
            <a:br>
              <a:rPr lang="pl-PL" dirty="0">
                <a:solidFill>
                  <a:srgbClr val="054797"/>
                </a:solidFill>
              </a:rPr>
            </a:br>
            <a:r>
              <a:rPr lang="pl-PL" dirty="0">
                <a:solidFill>
                  <a:srgbClr val="054797"/>
                </a:solidFill>
              </a:rPr>
              <a:t>w sferze turystyki i </a:t>
            </a:r>
            <a:r>
              <a:rPr lang="pl-PL" dirty="0" smtClean="0">
                <a:solidFill>
                  <a:srgbClr val="054797"/>
                </a:solidFill>
              </a:rPr>
              <a:t>rekreacji w ramach praktyk zawodowych.</a:t>
            </a:r>
            <a:endParaRPr lang="pl-PL" dirty="0">
              <a:solidFill>
                <a:srgbClr val="054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3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3603028" y="1013812"/>
            <a:ext cx="5364162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054797"/>
                </a:solidFill>
              </a:rPr>
              <a:t>Absolwenci </a:t>
            </a:r>
            <a:br>
              <a:rPr lang="pl-PL" sz="2800" dirty="0" smtClean="0">
                <a:solidFill>
                  <a:srgbClr val="054797"/>
                </a:solidFill>
              </a:rPr>
            </a:br>
            <a:r>
              <a:rPr lang="pl-PL" sz="2800" kern="0" spc="-30" dirty="0" smtClean="0">
                <a:solidFill>
                  <a:srgbClr val="054797"/>
                </a:solidFill>
              </a:rPr>
              <a:t>TURYSTYKI I REKREACJI</a:t>
            </a:r>
            <a:endParaRPr lang="en-US" sz="2800" kern="0" spc="-30" dirty="0" smtClean="0">
              <a:solidFill>
                <a:srgbClr val="054797"/>
              </a:solidFill>
            </a:endParaRPr>
          </a:p>
        </p:txBody>
      </p:sp>
      <p:sp>
        <p:nvSpPr>
          <p:cNvPr id="16" name="Prostokąt 3"/>
          <p:cNvSpPr>
            <a:spLocks noChangeArrowheads="1"/>
          </p:cNvSpPr>
          <p:nvPr/>
        </p:nvSpPr>
        <p:spPr bwMode="auto">
          <a:xfrm>
            <a:off x="3603474" y="2215499"/>
            <a:ext cx="55435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l-PL" b="1" u="sng" dirty="0">
                <a:solidFill>
                  <a:srgbClr val="054797"/>
                </a:solidFill>
              </a:rPr>
              <a:t>Możliwości zatrudnienia: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prowadzenie </a:t>
            </a:r>
            <a:r>
              <a:rPr lang="pl-PL" dirty="0">
                <a:solidFill>
                  <a:srgbClr val="054797"/>
                </a:solidFill>
              </a:rPr>
              <a:t>własnej działalności gospodarczej (prowadzenie </a:t>
            </a:r>
            <a:r>
              <a:rPr lang="pl-PL" dirty="0" smtClean="0">
                <a:solidFill>
                  <a:srgbClr val="054797"/>
                </a:solidFill>
              </a:rPr>
              <a:t>biura </a:t>
            </a:r>
            <a:r>
              <a:rPr lang="pl-PL" dirty="0">
                <a:solidFill>
                  <a:srgbClr val="054797"/>
                </a:solidFill>
              </a:rPr>
              <a:t>podróży, pensjonatu czy gospodarstwa agroturystycznego),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biura </a:t>
            </a:r>
            <a:r>
              <a:rPr lang="pl-PL" dirty="0">
                <a:solidFill>
                  <a:srgbClr val="054797"/>
                </a:solidFill>
              </a:rPr>
              <a:t>podróży, hotele, ośrodki wypoczynkowe, ośrodki sportowe i rekreacyjne,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centra </a:t>
            </a:r>
            <a:r>
              <a:rPr lang="pl-PL" dirty="0">
                <a:solidFill>
                  <a:srgbClr val="054797"/>
                </a:solidFill>
              </a:rPr>
              <a:t>odnowy biologicznej,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gospodarstwa </a:t>
            </a:r>
            <a:r>
              <a:rPr lang="pl-PL" dirty="0">
                <a:solidFill>
                  <a:srgbClr val="054797"/>
                </a:solidFill>
              </a:rPr>
              <a:t>agroturystyczne, 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administracja </a:t>
            </a:r>
            <a:r>
              <a:rPr lang="pl-PL" dirty="0">
                <a:solidFill>
                  <a:srgbClr val="054797"/>
                </a:solidFill>
              </a:rPr>
              <a:t>rządowa i samorządowa,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organizacje </a:t>
            </a:r>
            <a:r>
              <a:rPr lang="pl-PL" dirty="0">
                <a:solidFill>
                  <a:srgbClr val="054797"/>
                </a:solidFill>
              </a:rPr>
              <a:t>społeczne, fundacje oraz stowarzyszenia.</a:t>
            </a:r>
          </a:p>
        </p:txBody>
      </p:sp>
    </p:spTree>
    <p:extLst>
      <p:ext uri="{BB962C8B-B14F-4D97-AF65-F5344CB8AC3E}">
        <p14:creationId xmlns:p14="http://schemas.microsoft.com/office/powerpoint/2010/main" val="9270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ytuł 1"/>
          <p:cNvSpPr>
            <a:spLocks noGrp="1"/>
          </p:cNvSpPr>
          <p:nvPr>
            <p:ph type="title"/>
          </p:nvPr>
        </p:nvSpPr>
        <p:spPr>
          <a:xfrm>
            <a:off x="3542740" y="862718"/>
            <a:ext cx="5364162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054797"/>
                </a:solidFill>
              </a:rPr>
              <a:t>GOSPODARKA PRZESTRZENNA</a:t>
            </a:r>
            <a:endParaRPr lang="en-US" sz="2800" kern="0" spc="-30" dirty="0" smtClean="0">
              <a:solidFill>
                <a:srgbClr val="054797"/>
              </a:solidFill>
            </a:endParaRPr>
          </a:p>
        </p:txBody>
      </p:sp>
      <p:sp>
        <p:nvSpPr>
          <p:cNvPr id="22" name="Prostokąt 3"/>
          <p:cNvSpPr>
            <a:spLocks noChangeArrowheads="1"/>
          </p:cNvSpPr>
          <p:nvPr/>
        </p:nvSpPr>
        <p:spPr bwMode="auto">
          <a:xfrm>
            <a:off x="3495078" y="1614825"/>
            <a:ext cx="5699162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defRPr/>
            </a:pPr>
            <a:r>
              <a:rPr lang="pl-PL" b="1" u="sng" dirty="0">
                <a:solidFill>
                  <a:srgbClr val="054797"/>
                </a:solidFill>
              </a:rPr>
              <a:t>Dlaczego warto studiować: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 smtClean="0">
                <a:solidFill>
                  <a:srgbClr val="054797"/>
                </a:solidFill>
              </a:rPr>
              <a:t>studia </a:t>
            </a:r>
            <a:r>
              <a:rPr lang="pl-PL" sz="1700" dirty="0">
                <a:solidFill>
                  <a:srgbClr val="054797"/>
                </a:solidFill>
              </a:rPr>
              <a:t>przygotowują specjalistów z </a:t>
            </a:r>
            <a:r>
              <a:rPr lang="pl-PL" sz="1700" dirty="0" smtClean="0">
                <a:solidFill>
                  <a:srgbClr val="054797"/>
                </a:solidFill>
              </a:rPr>
              <a:t>zakresu rozwoju przestrzennego i planowania na </a:t>
            </a:r>
            <a:r>
              <a:rPr lang="pl-PL" sz="1700" dirty="0">
                <a:solidFill>
                  <a:srgbClr val="054797"/>
                </a:solidFill>
              </a:rPr>
              <a:t>poziomie regionalnym i lokalnym dla administracji publicznej, </a:t>
            </a:r>
            <a:r>
              <a:rPr lang="pl-PL" sz="1700" dirty="0" smtClean="0">
                <a:solidFill>
                  <a:srgbClr val="054797"/>
                </a:solidFill>
              </a:rPr>
              <a:t>instytucji pozarządowych </a:t>
            </a:r>
            <a:r>
              <a:rPr lang="pl-PL" sz="1700" dirty="0">
                <a:solidFill>
                  <a:srgbClr val="054797"/>
                </a:solidFill>
              </a:rPr>
              <a:t>oraz </a:t>
            </a:r>
            <a:r>
              <a:rPr lang="pl-PL" sz="1700" dirty="0" smtClean="0">
                <a:solidFill>
                  <a:srgbClr val="054797"/>
                </a:solidFill>
              </a:rPr>
              <a:t>gospodarki,</a:t>
            </a:r>
            <a:endParaRPr lang="pl-PL" sz="1700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 smtClean="0">
                <a:solidFill>
                  <a:srgbClr val="054797"/>
                </a:solidFill>
              </a:rPr>
              <a:t>Możliwość rozwinięcia umiejętności kierowania </a:t>
            </a:r>
            <a:r>
              <a:rPr lang="pl-PL" sz="1700" dirty="0">
                <a:solidFill>
                  <a:srgbClr val="054797"/>
                </a:solidFill>
              </a:rPr>
              <a:t>rozwojem przestrzennym jednostki terytorialnej, kształtowania </a:t>
            </a:r>
            <a:r>
              <a:rPr lang="pl-PL" sz="1700" dirty="0" smtClean="0">
                <a:solidFill>
                  <a:srgbClr val="054797"/>
                </a:solidFill>
              </a:rPr>
              <a:t>przestrzeni zgodnie </a:t>
            </a:r>
            <a:r>
              <a:rPr lang="pl-PL" sz="1700" dirty="0">
                <a:solidFill>
                  <a:srgbClr val="054797"/>
                </a:solidFill>
              </a:rPr>
              <a:t>z zasadami zrównoważonego rozwoju</a:t>
            </a:r>
            <a:r>
              <a:rPr lang="pl-PL" sz="1700" spc="-30" dirty="0" smtClean="0">
                <a:solidFill>
                  <a:srgbClr val="054797"/>
                </a:solidFill>
              </a:rPr>
              <a:t>, </a:t>
            </a:r>
            <a:endParaRPr lang="pl-PL" sz="1700" spc="-30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 smtClean="0">
                <a:solidFill>
                  <a:srgbClr val="054797"/>
                </a:solidFill>
              </a:rPr>
              <a:t>program </a:t>
            </a:r>
            <a:r>
              <a:rPr lang="pl-PL" sz="1700" dirty="0">
                <a:solidFill>
                  <a:srgbClr val="054797"/>
                </a:solidFill>
              </a:rPr>
              <a:t>studiów uzupełniony praktykami zawodowymi,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 smtClean="0">
                <a:solidFill>
                  <a:srgbClr val="054797"/>
                </a:solidFill>
              </a:rPr>
              <a:t>liczni praktycy wśród kadry zarządzający ładem przestrzennym,</a:t>
            </a:r>
            <a:endParaRPr lang="pl-PL" sz="1700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 smtClean="0">
                <a:solidFill>
                  <a:srgbClr val="054797"/>
                </a:solidFill>
              </a:rPr>
              <a:t>możliwość </a:t>
            </a:r>
            <a:r>
              <a:rPr lang="pl-PL" sz="1700" dirty="0">
                <a:solidFill>
                  <a:srgbClr val="054797"/>
                </a:solidFill>
              </a:rPr>
              <a:t>opanowania języka obcego na poziomie biegłości B2 Europejskiego Systemu Opisu Kształcenia Językowego Rady </a:t>
            </a:r>
            <a:r>
              <a:rPr lang="pl-PL" sz="1700" dirty="0" smtClean="0">
                <a:solidFill>
                  <a:srgbClr val="054797"/>
                </a:solidFill>
              </a:rPr>
              <a:t>Europy,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pl-PL" sz="1700" dirty="0">
                <a:solidFill>
                  <a:srgbClr val="054797"/>
                </a:solidFill>
              </a:rPr>
              <a:t>możliwość wyjazdów na stypendia </a:t>
            </a:r>
            <a:r>
              <a:rPr lang="pl-PL" sz="1700" dirty="0" smtClean="0">
                <a:solidFill>
                  <a:srgbClr val="054797"/>
                </a:solidFill>
              </a:rPr>
              <a:t>zagraniczne (ERASMUS</a:t>
            </a:r>
            <a:r>
              <a:rPr lang="pl-PL" sz="1700" dirty="0">
                <a:solidFill>
                  <a:srgbClr val="054797"/>
                </a:solidFill>
              </a:rPr>
              <a:t>+) </a:t>
            </a:r>
            <a:r>
              <a:rPr lang="pl-PL" sz="1700" dirty="0" smtClean="0">
                <a:solidFill>
                  <a:srgbClr val="054797"/>
                </a:solidFill>
              </a:rPr>
              <a:t/>
            </a:r>
            <a:br>
              <a:rPr lang="pl-PL" sz="1700" dirty="0" smtClean="0">
                <a:solidFill>
                  <a:srgbClr val="054797"/>
                </a:solidFill>
              </a:rPr>
            </a:br>
            <a:r>
              <a:rPr lang="pl-PL" sz="1700" dirty="0" smtClean="0">
                <a:solidFill>
                  <a:srgbClr val="054797"/>
                </a:solidFill>
              </a:rPr>
              <a:t>i </a:t>
            </a:r>
            <a:r>
              <a:rPr lang="pl-PL" sz="1700" dirty="0">
                <a:solidFill>
                  <a:srgbClr val="054797"/>
                </a:solidFill>
              </a:rPr>
              <a:t>studiowania w innych ośrodkach </a:t>
            </a:r>
            <a:r>
              <a:rPr lang="pl-PL" sz="1700" dirty="0" smtClean="0">
                <a:solidFill>
                  <a:srgbClr val="054797"/>
                </a:solidFill>
              </a:rPr>
              <a:t>w </a:t>
            </a:r>
            <a:r>
              <a:rPr lang="pl-PL" sz="1700" dirty="0">
                <a:solidFill>
                  <a:srgbClr val="054797"/>
                </a:solidFill>
              </a:rPr>
              <a:t>Polsce (MOST).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pl-PL" dirty="0">
              <a:solidFill>
                <a:srgbClr val="054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title"/>
          </p:nvPr>
        </p:nvSpPr>
        <p:spPr>
          <a:xfrm>
            <a:off x="3492500" y="722046"/>
            <a:ext cx="5364162" cy="990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054797"/>
                </a:solidFill>
              </a:rPr>
              <a:t>Absolwenci</a:t>
            </a:r>
            <a:br>
              <a:rPr lang="pl-PL" sz="2800" dirty="0" smtClean="0">
                <a:solidFill>
                  <a:srgbClr val="054797"/>
                </a:solidFill>
              </a:rPr>
            </a:br>
            <a:r>
              <a:rPr lang="pl-PL" sz="2800" dirty="0" smtClean="0">
                <a:solidFill>
                  <a:srgbClr val="054797"/>
                </a:solidFill>
              </a:rPr>
              <a:t>GOSPODARKI PRZESTRZENNEJ</a:t>
            </a:r>
            <a:endParaRPr lang="en-US" sz="2800" kern="0" spc="-30" dirty="0" smtClean="0">
              <a:solidFill>
                <a:srgbClr val="054797"/>
              </a:solidFill>
            </a:endParaRPr>
          </a:p>
        </p:txBody>
      </p:sp>
      <p:sp>
        <p:nvSpPr>
          <p:cNvPr id="16" name="Prostokąt 3"/>
          <p:cNvSpPr>
            <a:spLocks noChangeArrowheads="1"/>
          </p:cNvSpPr>
          <p:nvPr/>
        </p:nvSpPr>
        <p:spPr bwMode="auto">
          <a:xfrm>
            <a:off x="3592360" y="1749794"/>
            <a:ext cx="5543550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l-PL" b="1" u="sng" dirty="0">
                <a:solidFill>
                  <a:srgbClr val="054797"/>
                </a:solidFill>
              </a:rPr>
              <a:t>Możliwość pracy jako: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eksperci </a:t>
            </a:r>
            <a:r>
              <a:rPr lang="pl-PL" dirty="0">
                <a:solidFill>
                  <a:srgbClr val="054797"/>
                </a:solidFill>
              </a:rPr>
              <a:t>i specjaliści w administracji państwowej </a:t>
            </a:r>
            <a:br>
              <a:rPr lang="pl-PL" dirty="0">
                <a:solidFill>
                  <a:srgbClr val="054797"/>
                </a:solidFill>
              </a:rPr>
            </a:br>
            <a:r>
              <a:rPr lang="pl-PL" dirty="0">
                <a:solidFill>
                  <a:srgbClr val="054797"/>
                </a:solidFill>
              </a:rPr>
              <a:t>i samorządowej,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eksperci </a:t>
            </a:r>
            <a:r>
              <a:rPr lang="pl-PL" dirty="0">
                <a:solidFill>
                  <a:srgbClr val="054797"/>
                </a:solidFill>
              </a:rPr>
              <a:t>w ośrodkach badawczych czy urzędach </a:t>
            </a:r>
            <a:r>
              <a:rPr lang="pl-PL" dirty="0" smtClean="0">
                <a:solidFill>
                  <a:srgbClr val="054797"/>
                </a:solidFill>
              </a:rPr>
              <a:t>zajmującymi się analizami przestrzennymi </a:t>
            </a:r>
            <a:r>
              <a:rPr lang="pl-PL" dirty="0">
                <a:solidFill>
                  <a:srgbClr val="054797"/>
                </a:solidFill>
              </a:rPr>
              <a:t>dla </a:t>
            </a:r>
            <a:r>
              <a:rPr lang="pl-PL" dirty="0" smtClean="0">
                <a:solidFill>
                  <a:srgbClr val="054797"/>
                </a:solidFill>
              </a:rPr>
              <a:t>celów gospodarczych </a:t>
            </a:r>
            <a:r>
              <a:rPr lang="pl-PL" dirty="0">
                <a:solidFill>
                  <a:srgbClr val="054797"/>
                </a:solidFill>
              </a:rPr>
              <a:t>i społecznych, 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specjaliści </a:t>
            </a:r>
            <a:r>
              <a:rPr lang="pl-PL" dirty="0">
                <a:solidFill>
                  <a:srgbClr val="054797"/>
                </a:solidFill>
              </a:rPr>
              <a:t>w </a:t>
            </a:r>
            <a:r>
              <a:rPr lang="pl-PL" dirty="0" smtClean="0">
                <a:solidFill>
                  <a:srgbClr val="054797"/>
                </a:solidFill>
              </a:rPr>
              <a:t>biurach opracowujących </a:t>
            </a:r>
            <a:r>
              <a:rPr lang="pl-PL" dirty="0">
                <a:solidFill>
                  <a:srgbClr val="054797"/>
                </a:solidFill>
              </a:rPr>
              <a:t>miejscowe plany </a:t>
            </a:r>
            <a:r>
              <a:rPr lang="pl-PL" dirty="0" smtClean="0">
                <a:solidFill>
                  <a:srgbClr val="054797"/>
                </a:solidFill>
              </a:rPr>
              <a:t>zagospodarowania, </a:t>
            </a:r>
            <a:endParaRPr lang="pl-PL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doradcy </a:t>
            </a:r>
            <a:r>
              <a:rPr lang="pl-PL" dirty="0">
                <a:solidFill>
                  <a:srgbClr val="054797"/>
                </a:solidFill>
              </a:rPr>
              <a:t>w dziedzinie planowania </a:t>
            </a:r>
            <a:r>
              <a:rPr lang="pl-PL" dirty="0" smtClean="0">
                <a:solidFill>
                  <a:srgbClr val="054797"/>
                </a:solidFill>
              </a:rPr>
              <a:t>rozwoju infrastruktury technicznej </a:t>
            </a:r>
            <a:r>
              <a:rPr lang="pl-PL" dirty="0">
                <a:solidFill>
                  <a:srgbClr val="054797"/>
                </a:solidFill>
              </a:rPr>
              <a:t>i systemów transportowych</a:t>
            </a:r>
            <a:r>
              <a:rPr lang="pl-PL" dirty="0" smtClean="0">
                <a:solidFill>
                  <a:srgbClr val="054797"/>
                </a:solidFill>
              </a:rPr>
              <a:t>;</a:t>
            </a:r>
            <a:endParaRPr lang="pl-PL" dirty="0">
              <a:solidFill>
                <a:srgbClr val="054797"/>
              </a:solidFill>
            </a:endParaRP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pracownicy </a:t>
            </a:r>
            <a:r>
              <a:rPr lang="pl-PL" dirty="0">
                <a:solidFill>
                  <a:srgbClr val="054797"/>
                </a:solidFill>
              </a:rPr>
              <a:t>w ośrodkach europejskich zajmujących się sprawami środowiska geograficznego, jego ochroną i kształtowaniem, a także jego monitorowaniem,</a:t>
            </a:r>
          </a:p>
          <a:p>
            <a:pPr marL="182563" indent="-182563">
              <a:spcAft>
                <a:spcPts val="600"/>
              </a:spcAft>
              <a:buFont typeface="Wingdings" pitchFamily="2" charset="2"/>
              <a:buChar char="§"/>
            </a:pPr>
            <a:r>
              <a:rPr lang="pl-PL" dirty="0" smtClean="0">
                <a:solidFill>
                  <a:srgbClr val="054797"/>
                </a:solidFill>
              </a:rPr>
              <a:t>właściciele </a:t>
            </a:r>
            <a:r>
              <a:rPr lang="pl-PL" dirty="0">
                <a:solidFill>
                  <a:srgbClr val="054797"/>
                </a:solidFill>
              </a:rPr>
              <a:t>firm z zakresu sporządzania studiów i analiz zagospodarowania przestrzennego. </a:t>
            </a:r>
          </a:p>
        </p:txBody>
      </p:sp>
    </p:spTree>
    <p:extLst>
      <p:ext uri="{BB962C8B-B14F-4D97-AF65-F5344CB8AC3E}">
        <p14:creationId xmlns:p14="http://schemas.microsoft.com/office/powerpoint/2010/main" val="186021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-16112" y="6584747"/>
            <a:ext cx="9160112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1446944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400050" y="330920"/>
            <a:ext cx="14743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Dlaczego </a:t>
            </a:r>
            <a:r>
              <a:rPr lang="pl-PL" altLang="zh-CN" sz="1400" dirty="0" err="1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WNoZiGP</a:t>
            </a: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279468" y="952861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u="sng" dirty="0" smtClean="0">
                <a:solidFill>
                  <a:srgbClr val="002776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Sławni Absolwenci Wydziału</a:t>
            </a:r>
            <a:endParaRPr lang="pl-PL" sz="2400" b="1" dirty="0" smtClean="0">
              <a:solidFill>
                <a:srgbClr val="002776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  <a:p>
            <a:pPr algn="ctr"/>
            <a:endParaRPr lang="pl-PL" sz="2000" b="1" dirty="0" smtClean="0">
              <a:solidFill>
                <a:srgbClr val="002776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75" y="1538425"/>
            <a:ext cx="1100409" cy="1500557"/>
          </a:xfrm>
          <a:prstGeom prst="rect">
            <a:avLst/>
          </a:prstGeom>
        </p:spPr>
      </p:pic>
      <p:pic>
        <p:nvPicPr>
          <p:cNvPr id="31" name="Obraz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21" y="1568569"/>
            <a:ext cx="1016002" cy="1500557"/>
          </a:xfrm>
          <a:prstGeom prst="rect">
            <a:avLst/>
          </a:prstGeom>
        </p:spPr>
      </p:pic>
      <p:pic>
        <p:nvPicPr>
          <p:cNvPr id="32" name="Obraz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768" y="1556168"/>
            <a:ext cx="1008483" cy="1505199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267" y="1568569"/>
            <a:ext cx="1092209" cy="1503894"/>
          </a:xfrm>
          <a:prstGeom prst="rect">
            <a:avLst/>
          </a:prstGeom>
        </p:spPr>
      </p:pic>
      <p:pic>
        <p:nvPicPr>
          <p:cNvPr id="34" name="Obraz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10" y="1556167"/>
            <a:ext cx="1027941" cy="1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Obraz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403" y="1568570"/>
            <a:ext cx="1064808" cy="14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az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767" y="3452911"/>
            <a:ext cx="1101348" cy="14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737" y="3452911"/>
            <a:ext cx="1016002" cy="145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Obraz 11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257" y="5067951"/>
            <a:ext cx="1008483" cy="131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raz 1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193" y="3452912"/>
            <a:ext cx="1092210" cy="144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Obraz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610" y="3452912"/>
            <a:ext cx="1043481" cy="144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Obraz 15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2515" y="5067950"/>
            <a:ext cx="1112011" cy="13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Obraz 1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993" y="5067950"/>
            <a:ext cx="1035523" cy="13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Obraz 1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262" y="5067951"/>
            <a:ext cx="1008483" cy="131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Obraz 18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410" y="5067950"/>
            <a:ext cx="1079994" cy="132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Obraz 19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583" y="3454842"/>
            <a:ext cx="1064808" cy="145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Łącznik prostoliniowy 45"/>
          <p:cNvCxnSpPr/>
          <p:nvPr/>
        </p:nvCxnSpPr>
        <p:spPr>
          <a:xfrm>
            <a:off x="1945285" y="3238818"/>
            <a:ext cx="6497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az 4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4760" y="1568569"/>
            <a:ext cx="1080120" cy="15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19449"/>
            <a:ext cx="9143998" cy="3314701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980170" y="844550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u="sng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Zajęcia dydaktyczne</a:t>
            </a:r>
            <a:endParaRPr lang="pl-PL" altLang="pl-PL" sz="2400" b="1" u="sng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00050" y="1192827"/>
            <a:ext cx="84924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54797"/>
                </a:solidFill>
              </a:rPr>
              <a:t>Wykłady</a:t>
            </a:r>
          </a:p>
          <a:p>
            <a:pPr algn="ctr"/>
            <a:r>
              <a:rPr lang="pl-PL" sz="2400" b="1" dirty="0" smtClean="0">
                <a:solidFill>
                  <a:srgbClr val="054797"/>
                </a:solidFill>
              </a:rPr>
              <a:t>Ćwiczenia audytoryjne</a:t>
            </a:r>
          </a:p>
          <a:p>
            <a:pPr algn="ctr"/>
            <a:r>
              <a:rPr lang="pl-PL" sz="2400" b="1" dirty="0" smtClean="0">
                <a:solidFill>
                  <a:srgbClr val="054797"/>
                </a:solidFill>
              </a:rPr>
              <a:t>Ćwiczenia laboratoryjne </a:t>
            </a:r>
          </a:p>
          <a:p>
            <a:pPr algn="ctr"/>
            <a:r>
              <a:rPr lang="pl-PL" sz="2400" b="1" dirty="0" smtClean="0">
                <a:solidFill>
                  <a:srgbClr val="054797"/>
                </a:solidFill>
              </a:rPr>
              <a:t>Ćwiczenia terenowe</a:t>
            </a:r>
          </a:p>
          <a:p>
            <a:pPr algn="ctr"/>
            <a:r>
              <a:rPr lang="pl-PL" sz="2400" b="1" dirty="0" smtClean="0">
                <a:solidFill>
                  <a:srgbClr val="054797"/>
                </a:solidFill>
              </a:rPr>
              <a:t>Seminaria</a:t>
            </a:r>
            <a:endParaRPr lang="en-GB" sz="2400" b="1" dirty="0">
              <a:solidFill>
                <a:srgbClr val="054797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"/>
          <p:cNvSpPr txBox="1"/>
          <p:nvPr/>
        </p:nvSpPr>
        <p:spPr>
          <a:xfrm>
            <a:off x="400050" y="330920"/>
            <a:ext cx="419987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UMK!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Symbol zastępczy obrazu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614" y="1053586"/>
            <a:ext cx="4432727" cy="4317364"/>
          </a:xfrm>
          <a:prstGeom prst="ellipse">
            <a:avLst/>
          </a:prstGeom>
          <a:solidFill>
            <a:srgbClr val="1552A8"/>
          </a:solidFill>
        </p:spPr>
      </p:pic>
      <p:sp>
        <p:nvSpPr>
          <p:cNvPr id="26" name="Tytuł 1"/>
          <p:cNvSpPr>
            <a:spLocks noGrp="1"/>
          </p:cNvSpPr>
          <p:nvPr>
            <p:ph type="title"/>
          </p:nvPr>
        </p:nvSpPr>
        <p:spPr>
          <a:xfrm>
            <a:off x="3774649" y="911608"/>
            <a:ext cx="5369351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2200" b="1" dirty="0" smtClean="0">
                <a:solidFill>
                  <a:srgbClr val="054797"/>
                </a:solidFill>
              </a:rPr>
              <a:t>UNIWERSTET MIKOŁAJA KOPERNIKA </a:t>
            </a:r>
            <a:br>
              <a:rPr lang="pl-PL" sz="2200" b="1" dirty="0" smtClean="0">
                <a:solidFill>
                  <a:srgbClr val="054797"/>
                </a:solidFill>
              </a:rPr>
            </a:br>
            <a:r>
              <a:rPr lang="pl-PL" sz="2200" b="1" dirty="0" smtClean="0">
                <a:solidFill>
                  <a:srgbClr val="054797"/>
                </a:solidFill>
              </a:rPr>
              <a:t>W LICZBACH:</a:t>
            </a:r>
            <a:endParaRPr lang="en-US" sz="2200" b="1" dirty="0" smtClean="0">
              <a:solidFill>
                <a:srgbClr val="054797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4972050" y="1902208"/>
            <a:ext cx="417194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5 pozycja w Polsce!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25 tysięcy studentów;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Ponad 900 doktorantów;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Około 400 studentów obcokrajowców;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Ponad 4 tysiące pracowników;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Ponad 700 </a:t>
            </a:r>
            <a:r>
              <a:rPr lang="pl-PL" b="1" dirty="0">
                <a:solidFill>
                  <a:srgbClr val="054797"/>
                </a:solidFill>
              </a:rPr>
              <a:t>profesorów i doktorów </a:t>
            </a:r>
            <a:r>
              <a:rPr lang="pl-PL" b="1" dirty="0" smtClean="0">
                <a:solidFill>
                  <a:srgbClr val="054797"/>
                </a:solidFill>
              </a:rPr>
              <a:t>habilitowanych;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17 wydziałów;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113 kierunków studiów;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25 rodzaje studiów doktoranckich;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pl-PL" b="1" dirty="0" smtClean="0">
                <a:solidFill>
                  <a:srgbClr val="054797"/>
                </a:solidFill>
              </a:rPr>
              <a:t>60 studiów podyplomowych.</a:t>
            </a:r>
          </a:p>
          <a:p>
            <a:pPr marL="285750" indent="-285750">
              <a:buFont typeface="Arial" pitchFamily="34" charset="0"/>
              <a:buChar char="•"/>
            </a:pPr>
            <a:endParaRPr lang="pl-PL" b="1" dirty="0" smtClean="0">
              <a:solidFill>
                <a:srgbClr val="054797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pl-PL" b="1" dirty="0" smtClean="0">
              <a:solidFill>
                <a:srgbClr val="054797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GB" b="1" dirty="0">
              <a:solidFill>
                <a:srgbClr val="0547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80" y="1289420"/>
            <a:ext cx="8532440" cy="414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350183"/>
            <a:ext cx="9144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5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72" y="983005"/>
            <a:ext cx="6915577" cy="51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58" y="1006475"/>
            <a:ext cx="7512283" cy="49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60" y="1400232"/>
            <a:ext cx="8889680" cy="32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9433"/>
            <a:ext cx="9144000" cy="45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11" y="1244262"/>
            <a:ext cx="8207980" cy="480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6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4" y="1409089"/>
            <a:ext cx="8561292" cy="4815727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94641"/>
            <a:ext cx="7244862" cy="4792174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/>
          <p:cNvSpPr txBox="1"/>
          <p:nvPr/>
        </p:nvSpPr>
        <p:spPr>
          <a:xfrm>
            <a:off x="400115" y="211725"/>
            <a:ext cx="1452514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Zajęcia dydaktyczne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7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025" y="1106907"/>
            <a:ext cx="78089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400050" y="211725"/>
            <a:ext cx="915892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Oprócz zajęć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7" name="TextBox 1"/>
          <p:cNvSpPr txBox="1"/>
          <p:nvPr/>
        </p:nvSpPr>
        <p:spPr>
          <a:xfrm>
            <a:off x="236241" y="1379096"/>
            <a:ext cx="8787179" cy="2641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Wydział Nauk o Ziemi i Gospodarki Przestrzennej  – ul. Lwowska 1 </a:t>
            </a:r>
            <a:endParaRPr lang="pl-PL" altLang="zh-CN" sz="16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"/>
          <p:cNvSpPr txBox="1"/>
          <p:nvPr/>
        </p:nvSpPr>
        <p:spPr>
          <a:xfrm>
            <a:off x="400050" y="330920"/>
            <a:ext cx="11757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Gdzie jesteśmy?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9052"/>
            <a:ext cx="9144000" cy="3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dzien_wnozi_2014_krew_m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17" y="4124273"/>
            <a:ext cx="1748251" cy="2472074"/>
          </a:xfrm>
          <a:prstGeom prst="rect">
            <a:avLst/>
          </a:prstGeom>
        </p:spPr>
      </p:pic>
      <p:pic>
        <p:nvPicPr>
          <p:cNvPr id="29" name="Obraz 28" descr="Licytacja_20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121" y="4034766"/>
            <a:ext cx="1779893" cy="2472074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-847853" y="830478"/>
            <a:ext cx="8553157" cy="3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u="sng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Wydział w obiektywie – Dzień Wydziału</a:t>
            </a:r>
            <a:endParaRPr lang="pl-PL" altLang="pl-PL" sz="2400" b="1" u="sng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Obraz 15" descr="sDSC017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7757" y="1314079"/>
            <a:ext cx="3885055" cy="259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 descr="GoPro_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0824" y="1314078"/>
            <a:ext cx="3825191" cy="269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az 30" descr="sDSC0155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827757" y="3934308"/>
            <a:ext cx="3885055" cy="229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"/>
          <p:cNvSpPr txBox="1"/>
          <p:nvPr/>
        </p:nvSpPr>
        <p:spPr>
          <a:xfrm>
            <a:off x="400050" y="211725"/>
            <a:ext cx="915892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Oprócz zajęć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4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88" y="1070303"/>
            <a:ext cx="8286750" cy="4654902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400050" y="211725"/>
            <a:ext cx="915892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Oprócz zajęć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80" y="1237588"/>
            <a:ext cx="7025822" cy="4885142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400050" y="211725"/>
            <a:ext cx="915892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Oprócz zajęć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0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96" y="1237588"/>
            <a:ext cx="7063991" cy="4885142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400050" y="211725"/>
            <a:ext cx="915892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Oprócz zajęć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8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256428"/>
            <a:ext cx="7066806" cy="47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980170" y="791442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u="sng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Samorząd studencki</a:t>
            </a:r>
            <a:endParaRPr lang="pl-PL" altLang="pl-PL" sz="2400" b="1" u="sng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109108" y="6040150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54797"/>
                </a:solidFill>
              </a:rPr>
              <a:t>https://www.facebook.com/samorzadwnoziumk/</a:t>
            </a:r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9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980170" y="844550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u="sng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Koła naukowe</a:t>
            </a:r>
            <a:endParaRPr lang="pl-PL" altLang="pl-PL" sz="2400" b="1" u="sng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08416" y="1214923"/>
            <a:ext cx="8181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itchFamily="34" charset="0"/>
              <a:buChar char="●"/>
            </a:pPr>
            <a:r>
              <a:rPr lang="pl-PL" sz="2000" b="1" dirty="0">
                <a:solidFill>
                  <a:srgbClr val="054797"/>
                </a:solidFill>
              </a:rPr>
              <a:t>Studenckie Koło Naukowe </a:t>
            </a:r>
            <a:r>
              <a:rPr lang="pl-PL" sz="2000" b="1" dirty="0" smtClean="0">
                <a:solidFill>
                  <a:srgbClr val="054797"/>
                </a:solidFill>
              </a:rPr>
              <a:t>Geografów</a:t>
            </a:r>
          </a:p>
          <a:p>
            <a:pPr marL="285750" indent="-285750">
              <a:buFont typeface="Calibri" pitchFamily="34" charset="0"/>
              <a:buChar char="●"/>
            </a:pPr>
            <a:r>
              <a:rPr lang="pl-PL" sz="2000" b="1" dirty="0" smtClean="0">
                <a:solidFill>
                  <a:srgbClr val="054797"/>
                </a:solidFill>
              </a:rPr>
              <a:t>Studenckie </a:t>
            </a:r>
            <a:r>
              <a:rPr lang="pl-PL" sz="2000" b="1" dirty="0">
                <a:solidFill>
                  <a:srgbClr val="054797"/>
                </a:solidFill>
              </a:rPr>
              <a:t>Koło Naukowe </a:t>
            </a:r>
            <a:r>
              <a:rPr lang="pl-PL" sz="2000" b="1" dirty="0" smtClean="0">
                <a:solidFill>
                  <a:srgbClr val="054797"/>
                </a:solidFill>
              </a:rPr>
              <a:t>Hydrologów </a:t>
            </a:r>
          </a:p>
          <a:p>
            <a:pPr marL="285750" indent="-285750">
              <a:buFont typeface="Calibri" pitchFamily="34" charset="0"/>
              <a:buChar char="●"/>
            </a:pPr>
            <a:r>
              <a:rPr lang="pl-PL" sz="2000" b="1" dirty="0" smtClean="0">
                <a:solidFill>
                  <a:srgbClr val="054797"/>
                </a:solidFill>
              </a:rPr>
              <a:t>Studenckie Koło Naukowe Turystyki i Rekreacji "NCAC" </a:t>
            </a:r>
          </a:p>
          <a:p>
            <a:pPr marL="285750" indent="-285750">
              <a:buFont typeface="Calibri" pitchFamily="34" charset="0"/>
              <a:buChar char="●"/>
            </a:pPr>
            <a:r>
              <a:rPr lang="pl-PL" sz="2000" b="1" dirty="0" smtClean="0">
                <a:solidFill>
                  <a:srgbClr val="054797"/>
                </a:solidFill>
              </a:rPr>
              <a:t>Studenckie Koło Naukowe Kreatorzy Przestrzeni</a:t>
            </a:r>
            <a:endParaRPr lang="en-GB" sz="2000" b="1" dirty="0">
              <a:solidFill>
                <a:srgbClr val="054797"/>
              </a:solidFill>
            </a:endParaRPr>
          </a:p>
        </p:txBody>
      </p:sp>
      <p:pic>
        <p:nvPicPr>
          <p:cNvPr id="1026" name="Picture 2" descr="Znalezione obrazy dla zapytania skng toru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16" y="2638692"/>
            <a:ext cx="4824470" cy="18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skng toru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7078" y="4557838"/>
            <a:ext cx="4780543" cy="1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skng um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397" y="2638692"/>
            <a:ext cx="3213097" cy="18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68"/>
          <a:stretch/>
        </p:blipFill>
        <p:spPr bwMode="auto">
          <a:xfrm>
            <a:off x="0" y="1508136"/>
            <a:ext cx="9144000" cy="448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849541" y="846190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u="sng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dydaktyczna dla szkół</a:t>
            </a:r>
            <a:endParaRPr lang="pl-PL" altLang="pl-PL" sz="2400" b="1" u="sng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703" y="3709942"/>
            <a:ext cx="7335297" cy="25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1566" y="1153827"/>
            <a:ext cx="780527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CN" b="1" u="sng" dirty="0">
                <a:solidFill>
                  <a:srgbClr val="11208B"/>
                </a:solidFill>
              </a:rPr>
              <a:t>Dzień GIS-u - połowa listopada </a:t>
            </a:r>
            <a:endParaRPr lang="pl-PL" altLang="zh-CN" b="1" u="sng" dirty="0" smtClean="0">
              <a:solidFill>
                <a:srgbClr val="11208B"/>
              </a:solidFill>
            </a:endParaRP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coroczne </a:t>
            </a:r>
            <a:r>
              <a:rPr lang="pl-PL" dirty="0">
                <a:solidFill>
                  <a:srgbClr val="11208B"/>
                </a:solidFill>
              </a:rPr>
              <a:t>święto użytkowników i pasjonatów Systemów Informacji </a:t>
            </a:r>
          </a:p>
          <a:p>
            <a:r>
              <a:rPr lang="pl-PL" dirty="0">
                <a:solidFill>
                  <a:srgbClr val="11208B"/>
                </a:solidFill>
              </a:rPr>
              <a:t>Geograficznej (GIS). Dzień </a:t>
            </a:r>
            <a:r>
              <a:rPr lang="pl-PL" dirty="0" err="1">
                <a:solidFill>
                  <a:srgbClr val="11208B"/>
                </a:solidFill>
              </a:rPr>
              <a:t>GISu</a:t>
            </a:r>
            <a:r>
              <a:rPr lang="pl-PL" dirty="0">
                <a:solidFill>
                  <a:srgbClr val="11208B"/>
                </a:solidFill>
              </a:rPr>
              <a:t> to dzień, w którym twórcy technologii propagują </a:t>
            </a:r>
          </a:p>
          <a:p>
            <a:r>
              <a:rPr lang="pl-PL" dirty="0">
                <a:solidFill>
                  <a:srgbClr val="11208B"/>
                </a:solidFill>
              </a:rPr>
              <a:t>idee zastosowań aplikacji i technologii GIS w szkołach, na uczelniach, w głównych </a:t>
            </a:r>
          </a:p>
          <a:p>
            <a:r>
              <a:rPr lang="pl-PL" dirty="0">
                <a:solidFill>
                  <a:srgbClr val="11208B"/>
                </a:solidFill>
              </a:rPr>
              <a:t>ośrodkach rozwojowych na całym świecie. </a:t>
            </a:r>
            <a:endParaRPr lang="pl-PL" dirty="0" smtClean="0">
              <a:solidFill>
                <a:srgbClr val="11208B"/>
              </a:solidFill>
            </a:endParaRPr>
          </a:p>
          <a:p>
            <a:endParaRPr lang="pl-PL" dirty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Podczas Dnia GIS organizowane są przez Katedrę </a:t>
            </a:r>
            <a:r>
              <a:rPr lang="pl-PL" dirty="0" err="1">
                <a:solidFill>
                  <a:srgbClr val="11208B"/>
                </a:solidFill>
              </a:rPr>
              <a:t>Geomatyki</a:t>
            </a:r>
            <a:r>
              <a:rPr lang="pl-PL" dirty="0">
                <a:solidFill>
                  <a:srgbClr val="11208B"/>
                </a:solidFill>
              </a:rPr>
              <a:t> i Kartografii:</a:t>
            </a:r>
          </a:p>
          <a:p>
            <a:r>
              <a:rPr lang="pl-PL" dirty="0">
                <a:solidFill>
                  <a:srgbClr val="11208B"/>
                </a:solidFill>
              </a:rPr>
              <a:t>- warsztaty modelowania 3D,</a:t>
            </a:r>
          </a:p>
          <a:p>
            <a:r>
              <a:rPr lang="pl-PL" dirty="0">
                <a:solidFill>
                  <a:srgbClr val="11208B"/>
                </a:solidFill>
              </a:rPr>
              <a:t>- warsztaty z wykorzystania </a:t>
            </a:r>
            <a:r>
              <a:rPr lang="pl-PL" dirty="0" err="1">
                <a:solidFill>
                  <a:srgbClr val="11208B"/>
                </a:solidFill>
              </a:rPr>
              <a:t>geoportali</a:t>
            </a:r>
            <a:r>
              <a:rPr lang="pl-PL" dirty="0">
                <a:solidFill>
                  <a:srgbClr val="11208B"/>
                </a:solidFill>
              </a:rPr>
              <a:t>,</a:t>
            </a:r>
          </a:p>
          <a:p>
            <a:r>
              <a:rPr lang="pl-PL" dirty="0">
                <a:solidFill>
                  <a:srgbClr val="11208B"/>
                </a:solidFill>
              </a:rPr>
              <a:t>- zajęcia terenowe z Geocachingu.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1566" y="761941"/>
            <a:ext cx="77092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Światowy Dzień Gleby  </a:t>
            </a:r>
            <a:r>
              <a:rPr lang="pl-PL" altLang="zh-CN" b="1" u="sng" dirty="0">
                <a:solidFill>
                  <a:srgbClr val="11208B"/>
                </a:solidFill>
              </a:rPr>
              <a:t>- </a:t>
            </a:r>
            <a:r>
              <a:rPr lang="pl-PL" altLang="zh-CN" b="1" u="sng" dirty="0" smtClean="0">
                <a:solidFill>
                  <a:srgbClr val="11208B"/>
                </a:solidFill>
              </a:rPr>
              <a:t>początek grudnia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święto obchodzone 5 grudnia by uczcić rolę gleby jako kluczowego </a:t>
            </a:r>
          </a:p>
          <a:p>
            <a:r>
              <a:rPr lang="pl-PL" dirty="0">
                <a:solidFill>
                  <a:srgbClr val="11208B"/>
                </a:solidFill>
              </a:rPr>
              <a:t>komponentu środowiska przyrodniczego i niezbędnego czynnika warunkującego </a:t>
            </a:r>
          </a:p>
          <a:p>
            <a:r>
              <a:rPr lang="pl-PL" dirty="0">
                <a:solidFill>
                  <a:srgbClr val="11208B"/>
                </a:solidFill>
              </a:rPr>
              <a:t>przetrwanie i dobrobyt ludzkości. W trakcie obchodów światowego dnia gleby </a:t>
            </a:r>
          </a:p>
          <a:p>
            <a:r>
              <a:rPr lang="pl-PL" dirty="0">
                <a:solidFill>
                  <a:srgbClr val="11208B"/>
                </a:solidFill>
              </a:rPr>
              <a:t>grupy szkolne liczące do 32 uczniów (w podziale 2 x 16 osób) biorą udział </a:t>
            </a:r>
          </a:p>
          <a:p>
            <a:r>
              <a:rPr lang="pl-PL" dirty="0">
                <a:solidFill>
                  <a:srgbClr val="11208B"/>
                </a:solidFill>
              </a:rPr>
              <a:t>w równolegle prowadzonych warsztatach laboratoryjnych i wykładzie </a:t>
            </a:r>
          </a:p>
          <a:p>
            <a:r>
              <a:rPr lang="pl-PL" dirty="0">
                <a:solidFill>
                  <a:srgbClr val="11208B"/>
                </a:solidFill>
              </a:rPr>
              <a:t>o tematyce gleboznawczej.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745" y="3312068"/>
            <a:ext cx="75596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1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433" y="2934243"/>
            <a:ext cx="77739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6072" y="770256"/>
            <a:ext cx="8771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Dzień Polarny – koniec lutego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Cykl wykładów organizowany przez Centrum Badań Polarnych </a:t>
            </a:r>
            <a:r>
              <a:rPr lang="pl-PL" dirty="0" smtClean="0">
                <a:solidFill>
                  <a:srgbClr val="11208B"/>
                </a:solidFill>
              </a:rPr>
              <a:t> </a:t>
            </a:r>
            <a:r>
              <a:rPr lang="pl-PL" dirty="0" err="1" smtClean="0">
                <a:solidFill>
                  <a:srgbClr val="11208B"/>
                </a:solidFill>
              </a:rPr>
              <a:t>WNoZiGP</a:t>
            </a:r>
            <a:r>
              <a:rPr lang="pl-PL" dirty="0" smtClean="0">
                <a:solidFill>
                  <a:srgbClr val="11208B"/>
                </a:solidFill>
              </a:rPr>
              <a:t> </a:t>
            </a:r>
            <a:r>
              <a:rPr lang="pl-PL" dirty="0">
                <a:solidFill>
                  <a:srgbClr val="11208B"/>
                </a:solidFill>
              </a:rPr>
              <a:t>UMK w dniu 27 lutego czyli Międzynarodowym Dniu Niedźwiedzia </a:t>
            </a:r>
            <a:r>
              <a:rPr lang="pl-PL" dirty="0" smtClean="0">
                <a:solidFill>
                  <a:srgbClr val="11208B"/>
                </a:solidFill>
              </a:rPr>
              <a:t>Polarnego</a:t>
            </a:r>
            <a:r>
              <a:rPr lang="pl-PL" dirty="0">
                <a:solidFill>
                  <a:srgbClr val="11208B"/>
                </a:solidFill>
              </a:rPr>
              <a:t>. Spotkanie odbywa się w siedzibie Akademickiego Centrum Kultury </a:t>
            </a:r>
            <a:r>
              <a:rPr lang="pl-PL" dirty="0" smtClean="0">
                <a:solidFill>
                  <a:srgbClr val="11208B"/>
                </a:solidFill>
              </a:rPr>
              <a:t>i Sztuki </a:t>
            </a:r>
            <a:r>
              <a:rPr lang="pl-PL" dirty="0">
                <a:solidFill>
                  <a:srgbClr val="11208B"/>
                </a:solidFill>
              </a:rPr>
              <a:t>"Od Nowa" i ma charakter kilku wykładów popularno-naukowych </a:t>
            </a:r>
            <a:r>
              <a:rPr lang="pl-PL" dirty="0" smtClean="0">
                <a:solidFill>
                  <a:srgbClr val="11208B"/>
                </a:solidFill>
              </a:rPr>
              <a:t>prowadzonych </a:t>
            </a:r>
            <a:r>
              <a:rPr lang="pl-PL" dirty="0">
                <a:solidFill>
                  <a:srgbClr val="11208B"/>
                </a:solidFill>
              </a:rPr>
              <a:t>przez badaczy regionów polarnych. Równocześnie ogłaszane są </a:t>
            </a:r>
            <a:r>
              <a:rPr lang="pl-PL" dirty="0" smtClean="0">
                <a:solidFill>
                  <a:srgbClr val="11208B"/>
                </a:solidFill>
              </a:rPr>
              <a:t>wyniki </a:t>
            </a:r>
            <a:r>
              <a:rPr lang="pl-PL" dirty="0">
                <a:solidFill>
                  <a:srgbClr val="11208B"/>
                </a:solidFill>
              </a:rPr>
              <a:t>konkursu fotograficznego związanego ze „światem śniegu i lodu”.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39" y="1581010"/>
            <a:ext cx="867568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7" name="TextBox 1"/>
          <p:cNvSpPr txBox="1"/>
          <p:nvPr/>
        </p:nvSpPr>
        <p:spPr>
          <a:xfrm>
            <a:off x="236239" y="1247009"/>
            <a:ext cx="8787179" cy="26417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Wydział Nauk o Ziemi i Gospodarki Przestrzennej  – ul. Lwowska 1 </a:t>
            </a:r>
            <a:endParaRPr lang="pl-PL" altLang="zh-CN" sz="16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"/>
          <p:cNvSpPr txBox="1"/>
          <p:nvPr/>
        </p:nvSpPr>
        <p:spPr>
          <a:xfrm>
            <a:off x="400050" y="330920"/>
            <a:ext cx="11757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Gdzie jesteśmy?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4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6072" y="770256"/>
            <a:ext cx="8771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Dzień Atmosfery – koniec marca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Ideą Dnia Atmosfery jest przybliżanie wiedzy z zakresu meteorologii  </a:t>
            </a:r>
            <a:r>
              <a:rPr lang="pl-PL" dirty="0" smtClean="0">
                <a:solidFill>
                  <a:srgbClr val="11208B"/>
                </a:solidFill>
              </a:rPr>
              <a:t>i </a:t>
            </a:r>
            <a:r>
              <a:rPr lang="pl-PL" dirty="0">
                <a:solidFill>
                  <a:srgbClr val="11208B"/>
                </a:solidFill>
              </a:rPr>
              <a:t>klimatologii w popularnonaukowej formie. W pierwszej edycji organizatorzy </a:t>
            </a:r>
            <a:r>
              <a:rPr lang="pl-PL" dirty="0" smtClean="0">
                <a:solidFill>
                  <a:srgbClr val="11208B"/>
                </a:solidFill>
              </a:rPr>
              <a:t>postanowili </a:t>
            </a:r>
            <a:r>
              <a:rPr lang="pl-PL" dirty="0">
                <a:solidFill>
                  <a:srgbClr val="11208B"/>
                </a:solidFill>
              </a:rPr>
              <a:t>się skupić na obecnie najbardziej medialnych tematach, czyli</a:t>
            </a:r>
            <a:r>
              <a:rPr lang="pl-PL" dirty="0" smtClean="0">
                <a:solidFill>
                  <a:srgbClr val="11208B"/>
                </a:solidFill>
              </a:rPr>
              <a:t>: „</a:t>
            </a:r>
            <a:r>
              <a:rPr lang="pl-PL" dirty="0">
                <a:solidFill>
                  <a:srgbClr val="11208B"/>
                </a:solidFill>
              </a:rPr>
              <a:t>niebezpiecznej” pogodzie oraz globalnym ociepleniu. Ponadto uczestnicy </a:t>
            </a:r>
            <a:r>
              <a:rPr lang="pl-PL" dirty="0" smtClean="0">
                <a:solidFill>
                  <a:srgbClr val="11208B"/>
                </a:solidFill>
              </a:rPr>
              <a:t>wydarzenia </a:t>
            </a:r>
            <a:r>
              <a:rPr lang="pl-PL" dirty="0">
                <a:solidFill>
                  <a:srgbClr val="11208B"/>
                </a:solidFill>
              </a:rPr>
              <a:t>będą mogli wziąć udział w warsztatach z prognozowania pogody </a:t>
            </a:r>
            <a:r>
              <a:rPr lang="pl-PL" dirty="0" smtClean="0">
                <a:solidFill>
                  <a:srgbClr val="11208B"/>
                </a:solidFill>
              </a:rPr>
              <a:t>przy </a:t>
            </a:r>
            <a:r>
              <a:rPr lang="pl-PL" dirty="0">
                <a:solidFill>
                  <a:srgbClr val="11208B"/>
                </a:solidFill>
              </a:rPr>
              <a:t>wykorzystaniu źródeł ogólnodostępnych m.in. w Internecie oraz sprawdzić </a:t>
            </a:r>
            <a:r>
              <a:rPr lang="pl-PL" dirty="0" smtClean="0">
                <a:solidFill>
                  <a:srgbClr val="11208B"/>
                </a:solidFill>
              </a:rPr>
              <a:t>jak </a:t>
            </a:r>
            <a:r>
              <a:rPr lang="pl-PL" dirty="0">
                <a:solidFill>
                  <a:srgbClr val="11208B"/>
                </a:solidFill>
              </a:rPr>
              <a:t>wyglądają pomiary meteorologiczne „od kuchni”.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968" y="3355579"/>
            <a:ext cx="618648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2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6072" y="770256"/>
            <a:ext cx="8771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WIELKI TEST WIEDZY GEOGRAFICZNEJ – początek kwietnia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konkurs dotyczący wiedzy geograficznej w formie testu pisemnego </a:t>
            </a:r>
            <a:r>
              <a:rPr lang="pl-PL" dirty="0" smtClean="0">
                <a:solidFill>
                  <a:srgbClr val="11208B"/>
                </a:solidFill>
              </a:rPr>
              <a:t>(</a:t>
            </a:r>
            <a:r>
              <a:rPr lang="pl-PL" dirty="0">
                <a:solidFill>
                  <a:srgbClr val="11208B"/>
                </a:solidFill>
              </a:rPr>
              <a:t>I etap) i quizu ustnego (II etap), w którym w szranki stają 3-osobowe </a:t>
            </a:r>
            <a:r>
              <a:rPr lang="pl-PL" dirty="0" smtClean="0">
                <a:solidFill>
                  <a:srgbClr val="11208B"/>
                </a:solidFill>
              </a:rPr>
              <a:t>zespoły uczniów </a:t>
            </a:r>
            <a:r>
              <a:rPr lang="pl-PL" dirty="0">
                <a:solidFill>
                  <a:srgbClr val="11208B"/>
                </a:solidFill>
              </a:rPr>
              <a:t>ze szkół średnich z całego kraju. Zawody połączone są z warsztatami </a:t>
            </a:r>
            <a:r>
              <a:rPr lang="pl-PL" dirty="0" smtClean="0">
                <a:solidFill>
                  <a:srgbClr val="11208B"/>
                </a:solidFill>
              </a:rPr>
              <a:t>i </a:t>
            </a:r>
            <a:r>
              <a:rPr lang="pl-PL" dirty="0">
                <a:solidFill>
                  <a:srgbClr val="11208B"/>
                </a:solidFill>
              </a:rPr>
              <a:t>wykładami dla uczestników oraz warsztatami metodycznymi dla ich </a:t>
            </a:r>
            <a:r>
              <a:rPr lang="pl-PL" dirty="0" smtClean="0">
                <a:solidFill>
                  <a:srgbClr val="11208B"/>
                </a:solidFill>
              </a:rPr>
              <a:t>nauczycieli</a:t>
            </a:r>
            <a:r>
              <a:rPr lang="pl-PL" dirty="0">
                <a:solidFill>
                  <a:srgbClr val="11208B"/>
                </a:solidFill>
              </a:rPr>
              <a:t>. Dla laureatów - indeks </a:t>
            </a:r>
            <a:r>
              <a:rPr lang="pl-PL" dirty="0" err="1" smtClean="0">
                <a:solidFill>
                  <a:srgbClr val="11208B"/>
                </a:solidFill>
              </a:rPr>
              <a:t>WNoZIGP</a:t>
            </a:r>
            <a:r>
              <a:rPr lang="pl-PL" dirty="0" smtClean="0">
                <a:solidFill>
                  <a:srgbClr val="11208B"/>
                </a:solidFill>
              </a:rPr>
              <a:t>! </a:t>
            </a:r>
            <a:r>
              <a:rPr lang="pl-PL" dirty="0">
                <a:solidFill>
                  <a:srgbClr val="11208B"/>
                </a:solidFill>
              </a:rPr>
              <a:t>Współorganizatorem Testu jest </a:t>
            </a:r>
            <a:r>
              <a:rPr lang="pl-PL" dirty="0" smtClean="0">
                <a:solidFill>
                  <a:srgbClr val="11208B"/>
                </a:solidFill>
              </a:rPr>
              <a:t>Oddział </a:t>
            </a:r>
            <a:r>
              <a:rPr lang="pl-PL" dirty="0">
                <a:solidFill>
                  <a:srgbClr val="11208B"/>
                </a:solidFill>
              </a:rPr>
              <a:t>Toruński Polskiego Towarzystwa Geograficznego. 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8606" y="2894351"/>
            <a:ext cx="6762245" cy="345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7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6072" y="770256"/>
            <a:ext cx="76616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REPETYTORIUM – Geografia na 100%!  – połowa kwietnia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  <a:p>
            <a:r>
              <a:rPr lang="pl-PL" dirty="0">
                <a:solidFill>
                  <a:srgbClr val="11208B"/>
                </a:solidFill>
              </a:rPr>
              <a:t>bezpłatne i otwarte repetytorium z geografii dla maturzystów </a:t>
            </a:r>
            <a:r>
              <a:rPr lang="pl-PL" dirty="0" smtClean="0">
                <a:solidFill>
                  <a:srgbClr val="11208B"/>
                </a:solidFill>
              </a:rPr>
              <a:t> pt</a:t>
            </a:r>
            <a:r>
              <a:rPr lang="pl-PL" dirty="0">
                <a:solidFill>
                  <a:srgbClr val="11208B"/>
                </a:solidFill>
              </a:rPr>
              <a:t>. Geografia na 100% z Wydziałem Nauk o </a:t>
            </a:r>
            <a:r>
              <a:rPr lang="pl-PL" dirty="0" smtClean="0">
                <a:solidFill>
                  <a:srgbClr val="11208B"/>
                </a:solidFill>
              </a:rPr>
              <a:t>Ziemi i Gospodarki Przestrzennej </a:t>
            </a:r>
            <a:r>
              <a:rPr lang="pl-PL" dirty="0">
                <a:solidFill>
                  <a:srgbClr val="11208B"/>
                </a:solidFill>
              </a:rPr>
              <a:t>UMK! Jest to niepowtarzalna </a:t>
            </a:r>
            <a:r>
              <a:rPr lang="pl-PL" dirty="0" smtClean="0">
                <a:solidFill>
                  <a:srgbClr val="11208B"/>
                </a:solidFill>
              </a:rPr>
              <a:t>okazja </a:t>
            </a:r>
            <a:r>
              <a:rPr lang="pl-PL" dirty="0">
                <a:solidFill>
                  <a:srgbClr val="11208B"/>
                </a:solidFill>
              </a:rPr>
              <a:t>do powtórzenia, uzupełnienia i utrwalenia materiału do najważniejszego </a:t>
            </a:r>
            <a:r>
              <a:rPr lang="pl-PL" dirty="0" smtClean="0">
                <a:solidFill>
                  <a:srgbClr val="11208B"/>
                </a:solidFill>
              </a:rPr>
              <a:t>egzaminu </a:t>
            </a:r>
            <a:r>
              <a:rPr lang="pl-PL" dirty="0">
                <a:solidFill>
                  <a:srgbClr val="11208B"/>
                </a:solidFill>
              </a:rPr>
              <a:t>w życiu młodego człowieka </a:t>
            </a:r>
            <a:r>
              <a:rPr lang="pl-PL" dirty="0" smtClean="0">
                <a:solidFill>
                  <a:srgbClr val="11208B"/>
                </a:solidFill>
              </a:rPr>
              <a:t> – </a:t>
            </a:r>
            <a:r>
              <a:rPr lang="pl-PL" dirty="0">
                <a:solidFill>
                  <a:srgbClr val="11208B"/>
                </a:solidFill>
              </a:rPr>
              <a:t>egzaminu maturalnego. Zajęcia mają </a:t>
            </a:r>
            <a:r>
              <a:rPr lang="pl-PL" dirty="0" smtClean="0">
                <a:solidFill>
                  <a:srgbClr val="11208B"/>
                </a:solidFill>
              </a:rPr>
              <a:t>formę </a:t>
            </a:r>
            <a:r>
              <a:rPr lang="pl-PL" dirty="0">
                <a:solidFill>
                  <a:srgbClr val="11208B"/>
                </a:solidFill>
              </a:rPr>
              <a:t>warsztatowo-wykładową </a:t>
            </a:r>
            <a:r>
              <a:rPr lang="pl-PL" dirty="0" smtClean="0">
                <a:solidFill>
                  <a:srgbClr val="11208B"/>
                </a:solidFill>
              </a:rPr>
              <a:t>i </a:t>
            </a:r>
            <a:r>
              <a:rPr lang="pl-PL" dirty="0">
                <a:solidFill>
                  <a:srgbClr val="11208B"/>
                </a:solidFill>
              </a:rPr>
              <a:t>odbywają się pod okiem </a:t>
            </a:r>
            <a:r>
              <a:rPr lang="pl-PL" dirty="0" smtClean="0">
                <a:solidFill>
                  <a:srgbClr val="11208B"/>
                </a:solidFill>
              </a:rPr>
              <a:t>pracowników </a:t>
            </a:r>
            <a:r>
              <a:rPr lang="pl-PL" dirty="0">
                <a:solidFill>
                  <a:srgbClr val="11208B"/>
                </a:solidFill>
              </a:rPr>
              <a:t>naukowych </a:t>
            </a:r>
            <a:r>
              <a:rPr lang="pl-PL" dirty="0" smtClean="0">
                <a:solidFill>
                  <a:srgbClr val="11208B"/>
                </a:solidFill>
              </a:rPr>
              <a:t>Wydziału </a:t>
            </a:r>
            <a:r>
              <a:rPr lang="pl-PL" dirty="0">
                <a:solidFill>
                  <a:srgbClr val="11208B"/>
                </a:solidFill>
              </a:rPr>
              <a:t>Nauk o </a:t>
            </a:r>
            <a:r>
              <a:rPr lang="pl-PL" dirty="0" smtClean="0">
                <a:solidFill>
                  <a:srgbClr val="11208B"/>
                </a:solidFill>
              </a:rPr>
              <a:t>Ziemi i Gospodarki Przestrzennej UMK </a:t>
            </a:r>
            <a:r>
              <a:rPr lang="pl-PL" dirty="0">
                <a:solidFill>
                  <a:srgbClr val="11208B"/>
                </a:solidFill>
              </a:rPr>
              <a:t>w Toruniu. 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275" y="3281990"/>
            <a:ext cx="2838521" cy="28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4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5719"/>
            <a:ext cx="9144000" cy="355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25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altLang="zh-CN" dirty="0" smtClean="0"/>
              <a:t>         </a:t>
            </a:r>
            <a:endParaRPr lang="zh-CN" altLang="en-US" dirty="0"/>
          </a:p>
        </p:txBody>
      </p:sp>
      <p:sp>
        <p:nvSpPr>
          <p:cNvPr id="29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86072" y="770256"/>
            <a:ext cx="766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zh-CN" b="1" u="sng" dirty="0" smtClean="0">
                <a:solidFill>
                  <a:srgbClr val="11208B"/>
                </a:solidFill>
              </a:rPr>
              <a:t>Zajęcia zamawiane</a:t>
            </a:r>
          </a:p>
          <a:p>
            <a:endParaRPr lang="pl-PL" b="1" u="sng" dirty="0" smtClean="0">
              <a:solidFill>
                <a:srgbClr val="11208B"/>
              </a:solidFill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400050" y="211725"/>
            <a:ext cx="633571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Dla szkół</a:t>
            </a:r>
            <a:endParaRPr lang="en-US" altLang="zh-CN" sz="1400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79996" y="1336200"/>
            <a:ext cx="35377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u="sng" dirty="0">
                <a:solidFill>
                  <a:srgbClr val="00B0F0"/>
                </a:solidFill>
                <a:hlinkClick r:id="rId5"/>
              </a:rPr>
              <a:t>https://www.geo.umk.pl/kandydat</a:t>
            </a:r>
            <a:r>
              <a:rPr lang="pl-PL" u="sng" dirty="0" smtClean="0">
                <a:solidFill>
                  <a:srgbClr val="00B0F0"/>
                </a:solidFill>
                <a:hlinkClick r:id="rId5"/>
              </a:rPr>
              <a:t>/</a:t>
            </a:r>
            <a:endParaRPr lang="pl-PL" u="sng" dirty="0" smtClean="0">
              <a:solidFill>
                <a:srgbClr val="00B0F0"/>
              </a:solidFill>
            </a:endParaRPr>
          </a:p>
          <a:p>
            <a:endParaRPr lang="pl-PL" u="sng" dirty="0">
              <a:solidFill>
                <a:srgbClr val="00B0F0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Zakładka „Oferta dla szkół”</a:t>
            </a:r>
            <a:endParaRPr lang="pl-PL" dirty="0">
              <a:solidFill>
                <a:srgbClr val="1120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" t="13303" r="2093" b="5815"/>
          <a:stretch/>
        </p:blipFill>
        <p:spPr bwMode="auto">
          <a:xfrm>
            <a:off x="100507" y="795512"/>
            <a:ext cx="5506473" cy="369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00507" y="159093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Więcej informacji?</a:t>
            </a:r>
            <a:endParaRPr lang="pl-PL" altLang="pl-P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Prostokąt 7"/>
          <p:cNvSpPr>
            <a:spLocks noChangeArrowheads="1"/>
          </p:cNvSpPr>
          <p:nvPr/>
        </p:nvSpPr>
        <p:spPr bwMode="auto">
          <a:xfrm>
            <a:off x="3212393" y="5979281"/>
            <a:ext cx="5811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algn="r">
              <a:spcBef>
                <a:spcPts val="300"/>
              </a:spcBef>
              <a:spcAft>
                <a:spcPts val="600"/>
              </a:spcAft>
            </a:pPr>
            <a:r>
              <a:rPr lang="pl-PL" sz="2400" b="1" u="sng" dirty="0">
                <a:solidFill>
                  <a:srgbClr val="054797"/>
                </a:solidFill>
              </a:rPr>
              <a:t>https://www.facebook.com/wnozigpumk/</a:t>
            </a:r>
            <a:r>
              <a:rPr lang="pl-PL" sz="2400" b="1" u="sng" dirty="0" smtClean="0">
                <a:solidFill>
                  <a:srgbClr val="C00000"/>
                </a:solidFill>
              </a:rPr>
              <a:t> </a:t>
            </a:r>
            <a:endParaRPr lang="pl-PL" sz="2400" b="1" u="sng" dirty="0">
              <a:solidFill>
                <a:srgbClr val="C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00507" y="4598974"/>
            <a:ext cx="338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2400" b="1" u="sng" dirty="0">
                <a:solidFill>
                  <a:srgbClr val="0050AA"/>
                </a:solidFill>
              </a:rPr>
              <a:t>https://www.geo.umk.pl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9086" y="3186017"/>
            <a:ext cx="5584914" cy="27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"/>
          <p:cNvSpPr txBox="1"/>
          <p:nvPr/>
        </p:nvSpPr>
        <p:spPr>
          <a:xfrm>
            <a:off x="426234" y="270064"/>
            <a:ext cx="2578847" cy="21287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2000" b="1" dirty="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t>WIĘCEJ INFORMACJI ???</a:t>
            </a:r>
            <a:endParaRPr lang="en-US" altLang="zh-CN" sz="2000" b="1" dirty="0" smtClean="0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32023" y="2301073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0050AA"/>
                </a:solidFill>
              </a:rPr>
              <a:t>Znajdziecie nas na:</a:t>
            </a:r>
            <a:endParaRPr lang="pl-PL" sz="2400" dirty="0">
              <a:solidFill>
                <a:srgbClr val="0050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67" y="1183151"/>
            <a:ext cx="73834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00507" y="159093"/>
            <a:ext cx="718366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Więcej informacji?</a:t>
            </a:r>
            <a:endParaRPr lang="pl-PL" altLang="pl-P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Prostokąt 7"/>
          <p:cNvSpPr>
            <a:spLocks noChangeArrowheads="1"/>
          </p:cNvSpPr>
          <p:nvPr/>
        </p:nvSpPr>
        <p:spPr bwMode="auto">
          <a:xfrm>
            <a:off x="1666486" y="5752748"/>
            <a:ext cx="5811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algn="ctr">
              <a:spcBef>
                <a:spcPts val="300"/>
              </a:spcBef>
              <a:spcAft>
                <a:spcPts val="600"/>
              </a:spcAft>
            </a:pPr>
            <a:r>
              <a:rPr lang="pl-PL" sz="2400" b="1" dirty="0" smtClean="0">
                <a:solidFill>
                  <a:srgbClr val="054797"/>
                </a:solidFill>
              </a:rPr>
              <a:t>DOŁĄCZ DO NAS!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0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"/>
          <p:cNvSpPr txBox="1"/>
          <p:nvPr/>
        </p:nvSpPr>
        <p:spPr>
          <a:xfrm>
            <a:off x="4020437" y="1006475"/>
            <a:ext cx="5123564" cy="55912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Wydział Nauk o Ziemi</a:t>
            </a:r>
          </a:p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i Gospodarki Przestrzennej  </a:t>
            </a:r>
            <a:endParaRPr lang="pl-PL" altLang="zh-CN" sz="16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497" y="1718268"/>
            <a:ext cx="2222818" cy="3335168"/>
          </a:xfrm>
          <a:prstGeom prst="rect">
            <a:avLst/>
          </a:prstGeom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1"/>
          <p:cNvSpPr txBox="1"/>
          <p:nvPr/>
        </p:nvSpPr>
        <p:spPr>
          <a:xfrm>
            <a:off x="4020437" y="5360310"/>
            <a:ext cx="5123562" cy="55912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u="sng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D</a:t>
            </a:r>
            <a:r>
              <a:rPr lang="pl-PL" altLang="zh-CN" sz="2400" b="1" u="sng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ziekan </a:t>
            </a:r>
            <a:endParaRPr lang="pl-PL" altLang="zh-CN" sz="2400" b="1" u="sng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  <a:p>
            <a:pPr algn="just">
              <a:lnSpc>
                <a:spcPts val="1700"/>
              </a:lnSpc>
              <a:spcAft>
                <a:spcPts val="600"/>
              </a:spcAft>
              <a:tabLst/>
            </a:pPr>
            <a:r>
              <a:rPr lang="pl-PL" altLang="zh-CN" sz="2400" b="1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dr hab. Marek </a:t>
            </a:r>
            <a:r>
              <a:rPr lang="pl-PL" altLang="zh-CN" sz="2400" b="1" dirty="0" err="1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Kejna</a:t>
            </a:r>
            <a:r>
              <a:rPr lang="pl-PL" altLang="zh-CN" sz="2400" b="1" dirty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, prof. </a:t>
            </a:r>
            <a:r>
              <a:rPr lang="pl-PL" altLang="zh-CN" sz="2400" b="1" dirty="0" smtClean="0">
                <a:solidFill>
                  <a:srgbClr val="254AA5"/>
                </a:solidFill>
                <a:latin typeface="Calibri" pitchFamily="18" charset="0"/>
                <a:cs typeface="Calibri" pitchFamily="18" charset="0"/>
              </a:rPr>
              <a:t>UMK</a:t>
            </a:r>
            <a:endParaRPr lang="pl-PL" altLang="zh-CN" sz="2400" b="1" dirty="0">
              <a:solidFill>
                <a:srgbClr val="254AA5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/>
          <p:nvPr/>
        </p:nvSpPr>
        <p:spPr>
          <a:xfrm>
            <a:off x="400050" y="330920"/>
            <a:ext cx="681533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Struktura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76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511550" cy="665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98277" y="1443839"/>
            <a:ext cx="5074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 smtClean="0">
                <a:solidFill>
                  <a:srgbClr val="11208B"/>
                </a:solidFill>
              </a:rPr>
              <a:t>Pracownicy zatrudnieni na stanowisku:</a:t>
            </a:r>
          </a:p>
          <a:p>
            <a:r>
              <a:rPr lang="pl-PL" dirty="0" smtClean="0">
                <a:solidFill>
                  <a:srgbClr val="11208B"/>
                </a:solidFill>
              </a:rPr>
              <a:t>Profesora zwyczajnego: </a:t>
            </a:r>
            <a:r>
              <a:rPr lang="pl-PL" dirty="0">
                <a:solidFill>
                  <a:srgbClr val="11208B"/>
                </a:solidFill>
              </a:rPr>
              <a:t>4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Profesora </a:t>
            </a:r>
            <a:r>
              <a:rPr lang="pl-PL" dirty="0">
                <a:solidFill>
                  <a:srgbClr val="11208B"/>
                </a:solidFill>
              </a:rPr>
              <a:t>nadzwyczajnego ze stopniem </a:t>
            </a:r>
            <a:r>
              <a:rPr lang="pl-PL" dirty="0" smtClean="0">
                <a:solidFill>
                  <a:srgbClr val="11208B"/>
                </a:solidFill>
              </a:rPr>
              <a:t>dr </a:t>
            </a:r>
            <a:r>
              <a:rPr lang="pl-PL" dirty="0">
                <a:solidFill>
                  <a:srgbClr val="11208B"/>
                </a:solidFill>
              </a:rPr>
              <a:t>hab</a:t>
            </a:r>
            <a:r>
              <a:rPr lang="pl-PL" dirty="0" smtClean="0">
                <a:solidFill>
                  <a:srgbClr val="11208B"/>
                </a:solidFill>
              </a:rPr>
              <a:t>.: 20</a:t>
            </a:r>
          </a:p>
          <a:p>
            <a:r>
              <a:rPr lang="pl-PL" dirty="0" smtClean="0">
                <a:solidFill>
                  <a:srgbClr val="11208B"/>
                </a:solidFill>
              </a:rPr>
              <a:t>Adiunkta </a:t>
            </a:r>
            <a:r>
              <a:rPr lang="pl-PL" dirty="0">
                <a:solidFill>
                  <a:srgbClr val="11208B"/>
                </a:solidFill>
              </a:rPr>
              <a:t>ze stopniem dr hab</a:t>
            </a:r>
            <a:r>
              <a:rPr lang="pl-PL" dirty="0" smtClean="0">
                <a:solidFill>
                  <a:srgbClr val="11208B"/>
                </a:solidFill>
              </a:rPr>
              <a:t>.: </a:t>
            </a:r>
            <a:r>
              <a:rPr lang="pl-PL" dirty="0">
                <a:solidFill>
                  <a:srgbClr val="11208B"/>
                </a:solidFill>
              </a:rPr>
              <a:t>6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Adiunkta </a:t>
            </a:r>
            <a:r>
              <a:rPr lang="pl-PL" dirty="0">
                <a:solidFill>
                  <a:srgbClr val="11208B"/>
                </a:solidFill>
              </a:rPr>
              <a:t>ze stopniem doktora: </a:t>
            </a:r>
            <a:r>
              <a:rPr lang="pl-PL" dirty="0" smtClean="0">
                <a:solidFill>
                  <a:srgbClr val="11208B"/>
                </a:solidFill>
              </a:rPr>
              <a:t>24</a:t>
            </a:r>
            <a:r>
              <a:rPr lang="pl-PL" dirty="0">
                <a:solidFill>
                  <a:srgbClr val="11208B"/>
                </a:solidFill>
              </a:rPr>
              <a:t/>
            </a:r>
            <a:br>
              <a:rPr lang="pl-PL" dirty="0">
                <a:solidFill>
                  <a:srgbClr val="11208B"/>
                </a:solidFill>
              </a:rPr>
            </a:br>
            <a:r>
              <a:rPr lang="pl-PL" dirty="0" smtClean="0">
                <a:solidFill>
                  <a:srgbClr val="11208B"/>
                </a:solidFill>
              </a:rPr>
              <a:t>Asystenta </a:t>
            </a:r>
            <a:r>
              <a:rPr lang="pl-PL" dirty="0">
                <a:solidFill>
                  <a:srgbClr val="11208B"/>
                </a:solidFill>
              </a:rPr>
              <a:t>ze stopniem doktora: 1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Asystenta </a:t>
            </a:r>
            <a:r>
              <a:rPr lang="pl-PL" dirty="0">
                <a:solidFill>
                  <a:srgbClr val="11208B"/>
                </a:solidFill>
              </a:rPr>
              <a:t>ze stopniem magistra: 2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Pracownika </a:t>
            </a:r>
            <a:r>
              <a:rPr lang="pl-PL" dirty="0">
                <a:solidFill>
                  <a:srgbClr val="11208B"/>
                </a:solidFill>
              </a:rPr>
              <a:t>inżynieryjno-technicznego: 7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dirty="0" smtClean="0">
                <a:solidFill>
                  <a:srgbClr val="11208B"/>
                </a:solidFill>
              </a:rPr>
              <a:t>Pracownika </a:t>
            </a:r>
            <a:r>
              <a:rPr lang="pl-PL" dirty="0">
                <a:solidFill>
                  <a:srgbClr val="11208B"/>
                </a:solidFill>
              </a:rPr>
              <a:t>administracyjnego: 6</a:t>
            </a:r>
            <a:br>
              <a:rPr lang="pl-PL" dirty="0">
                <a:solidFill>
                  <a:srgbClr val="11208B"/>
                </a:solidFill>
              </a:rPr>
            </a:br>
            <a:endParaRPr lang="pl-PL" dirty="0" smtClean="0">
              <a:solidFill>
                <a:srgbClr val="11208B"/>
              </a:solidFill>
            </a:endParaRPr>
          </a:p>
          <a:p>
            <a:r>
              <a:rPr lang="pl-PL" b="1" dirty="0" smtClean="0">
                <a:solidFill>
                  <a:srgbClr val="11208B"/>
                </a:solidFill>
              </a:rPr>
              <a:t>Sumaryczna </a:t>
            </a:r>
            <a:r>
              <a:rPr lang="pl-PL" b="1" dirty="0">
                <a:solidFill>
                  <a:srgbClr val="11208B"/>
                </a:solidFill>
              </a:rPr>
              <a:t>liczba etatów: 70</a:t>
            </a:r>
            <a:endParaRPr lang="en-GB" b="1" dirty="0">
              <a:solidFill>
                <a:srgbClr val="11208B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00050" y="330920"/>
            <a:ext cx="681533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Struktura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31" name="Prostokąt 30"/>
          <p:cNvSpPr/>
          <p:nvPr/>
        </p:nvSpPr>
        <p:spPr>
          <a:xfrm>
            <a:off x="1432719" y="1651308"/>
            <a:ext cx="6619632" cy="46992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Geologii i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Hydrogeologii</a:t>
            </a:r>
            <a:endParaRPr lang="pl-PL" sz="1600" dirty="0">
              <a:solidFill>
                <a:srgbClr val="0050A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</a:t>
            </a:r>
            <a:r>
              <a:rPr lang="pl-PL" sz="1600" dirty="0" err="1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Geomatyki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Kartografii</a:t>
            </a:r>
          </a:p>
          <a:p>
            <a:pPr marL="125100" lvl="2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Pracownia Zbiorów 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Kartograficznych i Reprografii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Cyfrowej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Geomorfologii i Paleogeografii Czwartorzędu</a:t>
            </a:r>
          </a:p>
          <a:p>
            <a:pPr marL="125100" lvl="2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Pracownia Sedymentologii i Paleoekologii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Gleboznawstwa i Kształtowania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Krajobrazu</a:t>
            </a:r>
            <a:endParaRPr lang="pl-PL" sz="1600" dirty="0">
              <a:solidFill>
                <a:srgbClr val="0050A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Gospodarki Przestrzennej i Turyzmu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Hydrologii i Gospodarki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Wodnej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Meteorologii i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Klimatologii </a:t>
            </a:r>
          </a:p>
          <a:p>
            <a:pPr marL="150300" lvl="2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Obserwatorium Meteorologiczne w Toruniu </a:t>
            </a:r>
          </a:p>
          <a:p>
            <a:pPr marL="150300" lvl="2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- Stacja ZMŚP 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Koniczynce</a:t>
            </a:r>
            <a:endParaRPr lang="pl-PL" sz="1600" dirty="0">
              <a:solidFill>
                <a:srgbClr val="0050A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Studiów Miejskich i Rozwoju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Regionalnego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Katedra Kultury Fizycznej</a:t>
            </a:r>
            <a:endParaRPr lang="pl-PL" sz="1600" dirty="0">
              <a:solidFill>
                <a:srgbClr val="0050A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●"/>
            </a:pP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Stacja </a:t>
            </a:r>
            <a:r>
              <a:rPr lang="pl-PL" sz="1600" dirty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Polarna UMK na </a:t>
            </a:r>
            <a:r>
              <a:rPr lang="pl-PL" sz="1600" dirty="0" smtClean="0">
                <a:solidFill>
                  <a:srgbClr val="0050A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Spitsbergenie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606425" y="1115400"/>
            <a:ext cx="7772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000" b="1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Jednostki naukowe Wydziału Nauk o Ziemi </a:t>
            </a:r>
            <a:br>
              <a:rPr lang="pl-PL" altLang="pl-PL" sz="2000" b="1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b="1" dirty="0" smtClean="0">
                <a:solidFill>
                  <a:srgbClr val="0050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Gospodarki Przestrzennej</a:t>
            </a:r>
            <a:endParaRPr lang="pl-PL" altLang="pl-PL" sz="2000" b="1" dirty="0">
              <a:solidFill>
                <a:srgbClr val="0050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/>
          <p:nvPr/>
        </p:nvSpPr>
        <p:spPr>
          <a:xfrm>
            <a:off x="400050" y="330920"/>
            <a:ext cx="681533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Struktura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25" y="1286028"/>
            <a:ext cx="7986934" cy="517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1" y="6572250"/>
            <a:ext cx="9144000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983138" y="787882"/>
            <a:ext cx="7233508" cy="437186"/>
          </a:xfrm>
        </p:spPr>
        <p:txBody>
          <a:bodyPr>
            <a:noAutofit/>
          </a:bodyPr>
          <a:lstStyle/>
          <a:p>
            <a:pPr algn="ctr" eaLnBrk="1" hangingPunct="1"/>
            <a:r>
              <a:rPr lang="pl-PL" sz="2400" b="1" dirty="0" smtClean="0">
                <a:solidFill>
                  <a:srgbClr val="054797"/>
                </a:solidFill>
              </a:rPr>
              <a:t>Stacja Polarna UMK  (</a:t>
            </a:r>
            <a:r>
              <a:rPr lang="en-US" sz="2400" b="1" dirty="0" smtClean="0">
                <a:solidFill>
                  <a:srgbClr val="054797"/>
                </a:solidFill>
              </a:rPr>
              <a:t>7</a:t>
            </a:r>
            <a:r>
              <a:rPr lang="pl-PL" sz="2400" b="1" dirty="0" smtClean="0">
                <a:solidFill>
                  <a:srgbClr val="054797"/>
                </a:solidFill>
              </a:rPr>
              <a:t>8</a:t>
            </a:r>
            <a:r>
              <a:rPr lang="en-US" sz="2400" b="1" dirty="0" smtClean="0">
                <a:solidFill>
                  <a:srgbClr val="054797"/>
                </a:solidFill>
              </a:rPr>
              <a:t>°</a:t>
            </a:r>
            <a:r>
              <a:rPr lang="pl-PL" sz="2400" b="1" dirty="0" smtClean="0">
                <a:solidFill>
                  <a:srgbClr val="054797"/>
                </a:solidFill>
              </a:rPr>
              <a:t>41</a:t>
            </a:r>
            <a:r>
              <a:rPr lang="en-US" sz="2400" b="1" dirty="0" smtClean="0">
                <a:solidFill>
                  <a:srgbClr val="054797"/>
                </a:solidFill>
              </a:rPr>
              <a:t>’N</a:t>
            </a:r>
            <a:r>
              <a:rPr lang="pl-PL" sz="2400" b="1" dirty="0" smtClean="0">
                <a:solidFill>
                  <a:srgbClr val="054797"/>
                </a:solidFill>
              </a:rPr>
              <a:t>, </a:t>
            </a:r>
            <a:r>
              <a:rPr lang="en-US" sz="2400" b="1" dirty="0" smtClean="0">
                <a:solidFill>
                  <a:srgbClr val="054797"/>
                </a:solidFill>
              </a:rPr>
              <a:t>1</a:t>
            </a:r>
            <a:r>
              <a:rPr lang="pl-PL" sz="2400" b="1" dirty="0" smtClean="0">
                <a:solidFill>
                  <a:srgbClr val="054797"/>
                </a:solidFill>
              </a:rPr>
              <a:t>1</a:t>
            </a:r>
            <a:r>
              <a:rPr lang="en-US" sz="2400" b="1" dirty="0" smtClean="0">
                <a:solidFill>
                  <a:srgbClr val="054797"/>
                </a:solidFill>
              </a:rPr>
              <a:t>°</a:t>
            </a:r>
            <a:r>
              <a:rPr lang="pl-PL" sz="2400" b="1" dirty="0" smtClean="0">
                <a:solidFill>
                  <a:srgbClr val="054797"/>
                </a:solidFill>
              </a:rPr>
              <a:t>51</a:t>
            </a:r>
            <a:r>
              <a:rPr lang="en-US" sz="2400" b="1" dirty="0" smtClean="0">
                <a:solidFill>
                  <a:srgbClr val="054797"/>
                </a:solidFill>
              </a:rPr>
              <a:t>’E</a:t>
            </a:r>
            <a:r>
              <a:rPr lang="pl-PL" sz="2400" b="1" dirty="0" smtClean="0">
                <a:solidFill>
                  <a:srgbClr val="054797"/>
                </a:solidFill>
              </a:rPr>
              <a:t>)</a:t>
            </a:r>
            <a:endParaRPr lang="en-GB" sz="2400" b="1" i="1" dirty="0" smtClean="0">
              <a:solidFill>
                <a:srgbClr val="054797"/>
              </a:solidFill>
            </a:endParaRPr>
          </a:p>
        </p:txBody>
      </p:sp>
      <p:sp>
        <p:nvSpPr>
          <p:cNvPr id="14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/>
          <p:nvPr/>
        </p:nvSpPr>
        <p:spPr>
          <a:xfrm>
            <a:off x="400050" y="330920"/>
            <a:ext cx="681533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Struktura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4"/>
          <p:cNvSpPr/>
          <p:nvPr/>
        </p:nvSpPr>
        <p:spPr>
          <a:xfrm>
            <a:off x="0" y="6446520"/>
            <a:ext cx="9144000" cy="411480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92D050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6425" y="6572250"/>
            <a:ext cx="8537575" cy="285748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-547748" y="5360310"/>
            <a:ext cx="1980467" cy="1980467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914400" y="4343400"/>
            <a:ext cx="5969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591638"/>
            <a:ext cx="1212850" cy="1266357"/>
          </a:xfrm>
          <a:prstGeom prst="rect">
            <a:avLst/>
          </a:prstGeom>
          <a:noFill/>
        </p:spPr>
      </p:pic>
      <p:sp>
        <p:nvSpPr>
          <p:cNvPr id="16" name="Prostokąt 15"/>
          <p:cNvSpPr/>
          <p:nvPr/>
        </p:nvSpPr>
        <p:spPr>
          <a:xfrm>
            <a:off x="1293564" y="5722500"/>
            <a:ext cx="3882293" cy="72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180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Język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angielski</a:t>
            </a:r>
          </a:p>
          <a:p>
            <a:pPr marL="180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Redaktor 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naczelny: prof. dr hab. </a:t>
            </a: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Szymańska</a:t>
            </a:r>
            <a:endParaRPr lang="pl-PL" sz="1200" b="1" dirty="0">
              <a:solidFill>
                <a:srgbClr val="05479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Punktacja </a:t>
            </a:r>
            <a:r>
              <a:rPr lang="pl-PL" sz="1200" b="1" dirty="0" err="1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MNiSW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2019 (40 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pkt.)</a:t>
            </a:r>
            <a:endParaRPr lang="pl-PL" sz="1200" b="1" dirty="0">
              <a:solidFill>
                <a:srgbClr val="0547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5228447" y="5722500"/>
            <a:ext cx="368429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marL="180000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Język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angielski</a:t>
            </a:r>
          </a:p>
          <a:p>
            <a:pPr marL="180000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Redaktor 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naczelny: prof. dr hab. </a:t>
            </a: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R. 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Przybylak</a:t>
            </a:r>
          </a:p>
          <a:p>
            <a:pPr marL="180000">
              <a:spcBef>
                <a:spcPts val="0"/>
              </a:spcBef>
              <a:spcAft>
                <a:spcPts val="0"/>
              </a:spcAft>
            </a:pP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Punktacja </a:t>
            </a:r>
            <a:r>
              <a:rPr lang="pl-PL" sz="1200" b="1" dirty="0" err="1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MNiSW</a:t>
            </a:r>
            <a:r>
              <a:rPr lang="pl-PL" sz="1200" b="1" dirty="0" smtClean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2019 (20 </a:t>
            </a:r>
            <a:r>
              <a:rPr lang="pl-PL" sz="1200" b="1" dirty="0">
                <a:solidFill>
                  <a:srgbClr val="05479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pkt.)</a:t>
            </a:r>
            <a:endParaRPr lang="pl-PL" sz="1200" b="1" dirty="0">
              <a:solidFill>
                <a:srgbClr val="05479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ttp://geo.umk.pl/images/bulletin%20of%20geography%20socio-economic%20se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000" y="1157615"/>
            <a:ext cx="3111766" cy="45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geo.umk.pl/images/bulletin%20of%20geography%20physical%20geography%20seri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432" y="1156722"/>
            <a:ext cx="3176248" cy="45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ostokąt 27"/>
          <p:cNvSpPr/>
          <p:nvPr/>
        </p:nvSpPr>
        <p:spPr>
          <a:xfrm>
            <a:off x="719081" y="57252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en-US" dirty="0"/>
              <a:t/>
            </a:r>
            <a:br>
              <a:rPr lang="en-US" dirty="0"/>
            </a:br>
            <a:endParaRPr lang="pl-PL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0" y="0"/>
            <a:ext cx="6857453" cy="642036"/>
          </a:xfrm>
          <a:custGeom>
            <a:avLst/>
            <a:gdLst>
              <a:gd name="connsiteX0" fmla="*/ 6857453 w 6857453"/>
              <a:gd name="connsiteY0" fmla="*/ 642035 h 642035"/>
              <a:gd name="connsiteX1" fmla="*/ 0 w 6857453"/>
              <a:gd name="connsiteY1" fmla="*/ 642035 h 642035"/>
              <a:gd name="connsiteX2" fmla="*/ 0 w 6857453"/>
              <a:gd name="connsiteY2" fmla="*/ 0 h 642035"/>
              <a:gd name="connsiteX3" fmla="*/ 6857453 w 6857453"/>
              <a:gd name="connsiteY3" fmla="*/ 0 h 642035"/>
              <a:gd name="connsiteX4" fmla="*/ 6857453 w 6857453"/>
              <a:gd name="connsiteY4" fmla="*/ 642035 h 6420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7453" h="642035">
                <a:moveTo>
                  <a:pt x="6857453" y="642035"/>
                </a:moveTo>
                <a:lnTo>
                  <a:pt x="0" y="642035"/>
                </a:lnTo>
                <a:lnTo>
                  <a:pt x="0" y="0"/>
                </a:lnTo>
                <a:lnTo>
                  <a:pt x="6857453" y="0"/>
                </a:lnTo>
                <a:lnTo>
                  <a:pt x="6857453" y="642035"/>
                </a:lnTo>
              </a:path>
            </a:pathLst>
          </a:custGeom>
          <a:solidFill>
            <a:srgbClr val="244AA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6523881" y="-142875"/>
            <a:ext cx="1149350" cy="1149350"/>
          </a:xfrm>
          <a:custGeom>
            <a:avLst/>
            <a:gdLst>
              <a:gd name="connsiteX0" fmla="*/ 1149350 w 1149350"/>
              <a:gd name="connsiteY0" fmla="*/ 574675 h 1149350"/>
              <a:gd name="connsiteX1" fmla="*/ 574675 w 1149350"/>
              <a:gd name="connsiteY1" fmla="*/ 1149350 h 1149350"/>
              <a:gd name="connsiteX2" fmla="*/ 0 w 1149350"/>
              <a:gd name="connsiteY2" fmla="*/ 574675 h 1149350"/>
              <a:gd name="connsiteX3" fmla="*/ 574675 w 1149350"/>
              <a:gd name="connsiteY3" fmla="*/ 0 h 1149350"/>
              <a:gd name="connsiteX4" fmla="*/ 1149350 w 1149350"/>
              <a:gd name="connsiteY4" fmla="*/ 574675 h 1149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9350" h="1149350">
                <a:moveTo>
                  <a:pt x="1149350" y="574675"/>
                </a:moveTo>
                <a:cubicBezTo>
                  <a:pt x="1149350" y="892060"/>
                  <a:pt x="892060" y="1149350"/>
                  <a:pt x="574675" y="1149350"/>
                </a:cubicBezTo>
                <a:cubicBezTo>
                  <a:pt x="257288" y="1149350"/>
                  <a:pt x="0" y="892060"/>
                  <a:pt x="0" y="574675"/>
                </a:cubicBezTo>
                <a:cubicBezTo>
                  <a:pt x="0" y="257302"/>
                  <a:pt x="257288" y="0"/>
                  <a:pt x="574675" y="0"/>
                </a:cubicBezTo>
                <a:cubicBezTo>
                  <a:pt x="892060" y="0"/>
                  <a:pt x="1149350" y="257302"/>
                  <a:pt x="1149350" y="574675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107" y="144515"/>
            <a:ext cx="2351313" cy="8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"/>
          <p:cNvSpPr txBox="1"/>
          <p:nvPr/>
        </p:nvSpPr>
        <p:spPr>
          <a:xfrm>
            <a:off x="400050" y="330920"/>
            <a:ext cx="681533" cy="21858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pl-PL" altLang="zh-CN" sz="1400" dirty="0" smtClean="0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Struktura</a:t>
            </a:r>
            <a:endParaRPr lang="en-US" altLang="zh-CN" sz="1400" dirty="0" smtClean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1205</Words>
  <Application>Microsoft Office PowerPoint</Application>
  <PresentationFormat>Pokaz na ekranie (4:3)</PresentationFormat>
  <Paragraphs>262</Paragraphs>
  <Slides>45</Slides>
  <Notes>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Office Theme</vt:lpstr>
      <vt:lpstr>Prezentacja programu PowerPoint</vt:lpstr>
      <vt:lpstr>UNIWERSTET MIKOŁAJA KOPERNIKA  W LICZBACH: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Stacja Polarna UMK  (78°41’N, 11°51’E)</vt:lpstr>
      <vt:lpstr>Prezentacja programu PowerPoint</vt:lpstr>
      <vt:lpstr>Prezentacja programu PowerPoint</vt:lpstr>
      <vt:lpstr>KIERUNKI STUDIÓW</vt:lpstr>
      <vt:lpstr>GEOGRAFIA</vt:lpstr>
      <vt:lpstr>Absolwenci GEOGRAFII</vt:lpstr>
      <vt:lpstr>TURYSTYKA I REKREACJA</vt:lpstr>
      <vt:lpstr>Absolwenci  TURYSTYKI I REKREACJI</vt:lpstr>
      <vt:lpstr>GOSPODARKA PRZESTRZENNA</vt:lpstr>
      <vt:lpstr>Absolwenci GOSPODARKI PRZESTRZENNEJ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o</cp:lastModifiedBy>
  <cp:revision>112</cp:revision>
  <dcterms:created xsi:type="dcterms:W3CDTF">2016-01-15T08:49:16Z</dcterms:created>
  <dcterms:modified xsi:type="dcterms:W3CDTF">2019-10-10T13:01:44Z</dcterms:modified>
</cp:coreProperties>
</file>